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6"/>
  </p:notesMasterIdLst>
  <p:sldIdLst>
    <p:sldId id="256" r:id="rId2"/>
    <p:sldId id="257" r:id="rId3"/>
    <p:sldId id="258" r:id="rId4"/>
    <p:sldId id="259" r:id="rId5"/>
    <p:sldId id="260" r:id="rId6"/>
    <p:sldId id="261" r:id="rId7"/>
    <p:sldId id="262" r:id="rId8"/>
    <p:sldId id="276" r:id="rId9"/>
    <p:sldId id="263" r:id="rId10"/>
    <p:sldId id="277"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82" r:id="rId24"/>
    <p:sldId id="278" r:id="rId25"/>
    <p:sldId id="284" r:id="rId26"/>
    <p:sldId id="283" r:id="rId27"/>
    <p:sldId id="279" r:id="rId28"/>
    <p:sldId id="280" r:id="rId29"/>
    <p:sldId id="281" r:id="rId30"/>
    <p:sldId id="289" r:id="rId31"/>
    <p:sldId id="285" r:id="rId32"/>
    <p:sldId id="286" r:id="rId33"/>
    <p:sldId id="290" r:id="rId34"/>
    <p:sldId id="288" r:id="rId3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Style moyen 2 - Accentuation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3290" autoAdjust="0"/>
  </p:normalViewPr>
  <p:slideViewPr>
    <p:cSldViewPr snapToGrid="0">
      <p:cViewPr varScale="1">
        <p:scale>
          <a:sx n="68" d="100"/>
          <a:sy n="68" d="100"/>
        </p:scale>
        <p:origin x="1234"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6AC4EC-880E-4EB5-A5A1-43C3FC043595}" type="datetimeFigureOut">
              <a:rPr lang="fr-FR" smtClean="0"/>
              <a:t>02/07/2022</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5663CC-0809-4E0C-B377-F526388F0096}" type="slidenum">
              <a:rPr lang="fr-FR" smtClean="0"/>
              <a:t>‹N°›</a:t>
            </a:fld>
            <a:endParaRPr lang="fr-FR"/>
          </a:p>
        </p:txBody>
      </p:sp>
    </p:spTree>
    <p:extLst>
      <p:ext uri="{BB962C8B-B14F-4D97-AF65-F5344CB8AC3E}">
        <p14:creationId xmlns:p14="http://schemas.microsoft.com/office/powerpoint/2010/main" val="12773417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F95663CC-0809-4E0C-B377-F526388F0096}" type="slidenum">
              <a:rPr lang="fr-FR" smtClean="0"/>
              <a:t>9</a:t>
            </a:fld>
            <a:endParaRPr lang="fr-FR"/>
          </a:p>
        </p:txBody>
      </p:sp>
    </p:spTree>
    <p:extLst>
      <p:ext uri="{BB962C8B-B14F-4D97-AF65-F5344CB8AC3E}">
        <p14:creationId xmlns:p14="http://schemas.microsoft.com/office/powerpoint/2010/main" val="22680200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F95663CC-0809-4E0C-B377-F526388F0096}" type="slidenum">
              <a:rPr lang="fr-FR" smtClean="0"/>
              <a:t>11</a:t>
            </a:fld>
            <a:endParaRPr lang="fr-FR"/>
          </a:p>
        </p:txBody>
      </p:sp>
    </p:spTree>
    <p:extLst>
      <p:ext uri="{BB962C8B-B14F-4D97-AF65-F5344CB8AC3E}">
        <p14:creationId xmlns:p14="http://schemas.microsoft.com/office/powerpoint/2010/main" val="9156538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F95663CC-0809-4E0C-B377-F526388F0096}" type="slidenum">
              <a:rPr lang="fr-FR" smtClean="0"/>
              <a:t>12</a:t>
            </a:fld>
            <a:endParaRPr lang="fr-FR"/>
          </a:p>
        </p:txBody>
      </p:sp>
    </p:spTree>
    <p:extLst>
      <p:ext uri="{BB962C8B-B14F-4D97-AF65-F5344CB8AC3E}">
        <p14:creationId xmlns:p14="http://schemas.microsoft.com/office/powerpoint/2010/main" val="18166173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F95663CC-0809-4E0C-B377-F526388F0096}" type="slidenum">
              <a:rPr lang="fr-FR" smtClean="0"/>
              <a:t>22</a:t>
            </a:fld>
            <a:endParaRPr lang="fr-FR"/>
          </a:p>
        </p:txBody>
      </p:sp>
    </p:spTree>
    <p:extLst>
      <p:ext uri="{BB962C8B-B14F-4D97-AF65-F5344CB8AC3E}">
        <p14:creationId xmlns:p14="http://schemas.microsoft.com/office/powerpoint/2010/main" val="3140065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F95663CC-0809-4E0C-B377-F526388F0096}" type="slidenum">
              <a:rPr lang="fr-FR" smtClean="0"/>
              <a:t>24</a:t>
            </a:fld>
            <a:endParaRPr lang="fr-FR"/>
          </a:p>
        </p:txBody>
      </p:sp>
    </p:spTree>
    <p:extLst>
      <p:ext uri="{BB962C8B-B14F-4D97-AF65-F5344CB8AC3E}">
        <p14:creationId xmlns:p14="http://schemas.microsoft.com/office/powerpoint/2010/main" val="26941950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fr-FR"/>
              <a:t>Modifiez le style du titre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a:t>Modifiez le style des sous-titres du masque</a:t>
            </a:r>
            <a:endParaRPr lang="en-US" dirty="0"/>
          </a:p>
        </p:txBody>
      </p:sp>
      <p:sp>
        <p:nvSpPr>
          <p:cNvPr id="4" name="Date Placeholder 3"/>
          <p:cNvSpPr>
            <a:spLocks noGrp="1"/>
          </p:cNvSpPr>
          <p:nvPr>
            <p:ph type="dt" sz="half" idx="10"/>
          </p:nvPr>
        </p:nvSpPr>
        <p:spPr/>
        <p:txBody>
          <a:bodyPr/>
          <a:lstStyle/>
          <a:p>
            <a:fld id="{CAF85C95-9A2C-4765-A572-44B35700564C}" type="datetimeFigureOut">
              <a:rPr lang="fr-FR" smtClean="0"/>
              <a:t>02/07/2022</a:t>
            </a:fld>
            <a:endParaRPr lang="fr-FR"/>
          </a:p>
        </p:txBody>
      </p:sp>
      <p:sp>
        <p:nvSpPr>
          <p:cNvPr id="5" name="Footer Placeholder 4"/>
          <p:cNvSpPr>
            <a:spLocks noGrp="1"/>
          </p:cNvSpPr>
          <p:nvPr>
            <p:ph type="ftr" sz="quarter" idx="11"/>
          </p:nvPr>
        </p:nvSpPr>
        <p:spPr/>
        <p:txBody>
          <a:bodyPr/>
          <a:lstStyle/>
          <a:p>
            <a:endParaRPr lang="fr-FR"/>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0D38D1E4-1943-418C-9F29-9DC83C1A011B}" type="slidenum">
              <a:rPr lang="fr-FR" smtClean="0"/>
              <a:t>‹N°›</a:t>
            </a:fld>
            <a:endParaRPr lang="fr-FR"/>
          </a:p>
        </p:txBody>
      </p:sp>
    </p:spTree>
    <p:extLst>
      <p:ext uri="{BB962C8B-B14F-4D97-AF65-F5344CB8AC3E}">
        <p14:creationId xmlns:p14="http://schemas.microsoft.com/office/powerpoint/2010/main" val="21905588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re et légende">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fr-FR"/>
              <a:t>Modifiez le style du titre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CAF85C95-9A2C-4765-A572-44B35700564C}" type="datetimeFigureOut">
              <a:rPr lang="fr-FR" smtClean="0"/>
              <a:t>02/07/2022</a:t>
            </a:fld>
            <a:endParaRPr lang="fr-FR"/>
          </a:p>
        </p:txBody>
      </p:sp>
      <p:sp>
        <p:nvSpPr>
          <p:cNvPr id="5" name="Footer Placeholder 4"/>
          <p:cNvSpPr>
            <a:spLocks noGrp="1"/>
          </p:cNvSpPr>
          <p:nvPr>
            <p:ph type="ftr" sz="quarter" idx="11"/>
          </p:nvPr>
        </p:nvSpPr>
        <p:spPr/>
        <p:txBody>
          <a:bodyPr/>
          <a:lstStyle/>
          <a:p>
            <a:endParaRPr lang="fr-FR"/>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0D38D1E4-1943-418C-9F29-9DC83C1A011B}" type="slidenum">
              <a:rPr lang="fr-FR" smtClean="0"/>
              <a:t>‹N°›</a:t>
            </a:fld>
            <a:endParaRPr lang="fr-FR"/>
          </a:p>
        </p:txBody>
      </p:sp>
    </p:spTree>
    <p:extLst>
      <p:ext uri="{BB962C8B-B14F-4D97-AF65-F5344CB8AC3E}">
        <p14:creationId xmlns:p14="http://schemas.microsoft.com/office/powerpoint/2010/main" val="12569828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itation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fr-FR"/>
              <a:t>Modifiez le style du titre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fr-FR"/>
              <a:t>Cliquez pour modifier les styles du texte du masque</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CAF85C95-9A2C-4765-A572-44B35700564C}" type="datetimeFigureOut">
              <a:rPr lang="fr-FR" smtClean="0"/>
              <a:t>02/07/2022</a:t>
            </a:fld>
            <a:endParaRPr lang="fr-FR"/>
          </a:p>
        </p:txBody>
      </p:sp>
      <p:sp>
        <p:nvSpPr>
          <p:cNvPr id="5" name="Footer Placeholder 4"/>
          <p:cNvSpPr>
            <a:spLocks noGrp="1"/>
          </p:cNvSpPr>
          <p:nvPr>
            <p:ph type="ftr" sz="quarter" idx="11"/>
          </p:nvPr>
        </p:nvSpPr>
        <p:spPr/>
        <p:txBody>
          <a:bodyPr/>
          <a:lstStyle/>
          <a:p>
            <a:endParaRPr lang="fr-FR"/>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0D38D1E4-1943-418C-9F29-9DC83C1A011B}" type="slidenum">
              <a:rPr lang="fr-FR" smtClean="0"/>
              <a:t>‹N°›</a:t>
            </a:fld>
            <a:endParaRPr lang="fr-FR"/>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87025278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arte nom">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fr-FR"/>
              <a:t>Modifiez le style du titre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fr-FR"/>
              <a:t>Cliquez pour modifier les styles du texte du masque</a:t>
            </a:r>
          </a:p>
        </p:txBody>
      </p:sp>
      <p:sp>
        <p:nvSpPr>
          <p:cNvPr id="5" name="Date Placeholder 4"/>
          <p:cNvSpPr>
            <a:spLocks noGrp="1"/>
          </p:cNvSpPr>
          <p:nvPr>
            <p:ph type="dt" sz="half" idx="10"/>
          </p:nvPr>
        </p:nvSpPr>
        <p:spPr/>
        <p:txBody>
          <a:bodyPr/>
          <a:lstStyle/>
          <a:p>
            <a:fld id="{CAF85C95-9A2C-4765-A572-44B35700564C}" type="datetimeFigureOut">
              <a:rPr lang="fr-FR" smtClean="0"/>
              <a:t>02/07/2022</a:t>
            </a:fld>
            <a:endParaRPr lang="fr-FR"/>
          </a:p>
        </p:txBody>
      </p:sp>
      <p:sp>
        <p:nvSpPr>
          <p:cNvPr id="6" name="Footer Placeholder 5"/>
          <p:cNvSpPr>
            <a:spLocks noGrp="1"/>
          </p:cNvSpPr>
          <p:nvPr>
            <p:ph type="ftr" sz="quarter" idx="11"/>
          </p:nvPr>
        </p:nvSpPr>
        <p:spPr/>
        <p:txBody>
          <a:bodyPr/>
          <a:lstStyle/>
          <a:p>
            <a:endParaRPr lang="fr-FR"/>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0D38D1E4-1943-418C-9F29-9DC83C1A011B}" type="slidenum">
              <a:rPr lang="fr-FR" smtClean="0"/>
              <a:t>‹N°›</a:t>
            </a:fld>
            <a:endParaRPr lang="fr-FR"/>
          </a:p>
        </p:txBody>
      </p:sp>
    </p:spTree>
    <p:extLst>
      <p:ext uri="{BB962C8B-B14F-4D97-AF65-F5344CB8AC3E}">
        <p14:creationId xmlns:p14="http://schemas.microsoft.com/office/powerpoint/2010/main" val="16410700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arte nom citation">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fr-FR"/>
              <a:t>Modifiez le style du titre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fr-FR"/>
              <a:t>Cliquez pour modifier les styles du texte du masque</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fr-FR"/>
              <a:t>Cliquez pour modifier les styles du texte du masque</a:t>
            </a:r>
          </a:p>
        </p:txBody>
      </p:sp>
      <p:sp>
        <p:nvSpPr>
          <p:cNvPr id="5" name="Date Placeholder 4"/>
          <p:cNvSpPr>
            <a:spLocks noGrp="1"/>
          </p:cNvSpPr>
          <p:nvPr>
            <p:ph type="dt" sz="half" idx="10"/>
          </p:nvPr>
        </p:nvSpPr>
        <p:spPr/>
        <p:txBody>
          <a:bodyPr/>
          <a:lstStyle/>
          <a:p>
            <a:fld id="{CAF85C95-9A2C-4765-A572-44B35700564C}" type="datetimeFigureOut">
              <a:rPr lang="fr-FR" smtClean="0"/>
              <a:t>02/07/2022</a:t>
            </a:fld>
            <a:endParaRPr lang="fr-FR"/>
          </a:p>
        </p:txBody>
      </p:sp>
      <p:sp>
        <p:nvSpPr>
          <p:cNvPr id="6" name="Footer Placeholder 5"/>
          <p:cNvSpPr>
            <a:spLocks noGrp="1"/>
          </p:cNvSpPr>
          <p:nvPr>
            <p:ph type="ftr" sz="quarter" idx="11"/>
          </p:nvPr>
        </p:nvSpPr>
        <p:spPr/>
        <p:txBody>
          <a:bodyPr/>
          <a:lstStyle/>
          <a:p>
            <a:endParaRPr lang="fr-FR"/>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0D38D1E4-1943-418C-9F29-9DC83C1A011B}" type="slidenum">
              <a:rPr lang="fr-FR" smtClean="0"/>
              <a:t>‹N°›</a:t>
            </a:fld>
            <a:endParaRPr lang="fr-FR"/>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79739561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Vrai ou faux">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fr-FR"/>
              <a:t>Modifiez le style du titre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fr-FR"/>
              <a:t>Cliquez pour modifier les styles du texte du masque</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fr-FR"/>
              <a:t>Cliquez pour modifier les styles du texte du masque</a:t>
            </a:r>
          </a:p>
        </p:txBody>
      </p:sp>
      <p:sp>
        <p:nvSpPr>
          <p:cNvPr id="5" name="Date Placeholder 4"/>
          <p:cNvSpPr>
            <a:spLocks noGrp="1"/>
          </p:cNvSpPr>
          <p:nvPr>
            <p:ph type="dt" sz="half" idx="10"/>
          </p:nvPr>
        </p:nvSpPr>
        <p:spPr/>
        <p:txBody>
          <a:bodyPr/>
          <a:lstStyle/>
          <a:p>
            <a:fld id="{CAF85C95-9A2C-4765-A572-44B35700564C}" type="datetimeFigureOut">
              <a:rPr lang="fr-FR" smtClean="0"/>
              <a:t>02/07/2022</a:t>
            </a:fld>
            <a:endParaRPr lang="fr-FR"/>
          </a:p>
        </p:txBody>
      </p:sp>
      <p:sp>
        <p:nvSpPr>
          <p:cNvPr id="6" name="Footer Placeholder 5"/>
          <p:cNvSpPr>
            <a:spLocks noGrp="1"/>
          </p:cNvSpPr>
          <p:nvPr>
            <p:ph type="ftr" sz="quarter" idx="11"/>
          </p:nvPr>
        </p:nvSpPr>
        <p:spPr/>
        <p:txBody>
          <a:bodyPr/>
          <a:lstStyle/>
          <a:p>
            <a:endParaRPr lang="fr-FR"/>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0D38D1E4-1943-418C-9F29-9DC83C1A011B}" type="slidenum">
              <a:rPr lang="fr-FR" smtClean="0"/>
              <a:t>‹N°›</a:t>
            </a:fld>
            <a:endParaRPr lang="fr-FR"/>
          </a:p>
        </p:txBody>
      </p:sp>
    </p:spTree>
    <p:extLst>
      <p:ext uri="{BB962C8B-B14F-4D97-AF65-F5344CB8AC3E}">
        <p14:creationId xmlns:p14="http://schemas.microsoft.com/office/powerpoint/2010/main" val="150457981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Vertical Text Placeholder 2"/>
          <p:cNvSpPr>
            <a:spLocks noGrp="1"/>
          </p:cNvSpPr>
          <p:nvPr>
            <p:ph type="body" orient="vert" idx="1"/>
          </p:nvPr>
        </p:nvSpPr>
        <p:spPr/>
        <p:txBody>
          <a:bodyPr vert="eaVert" ancho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CAF85C95-9A2C-4765-A572-44B35700564C}" type="datetimeFigureOut">
              <a:rPr lang="fr-FR" smtClean="0"/>
              <a:t>02/07/2022</a:t>
            </a:fld>
            <a:endParaRPr lang="fr-FR"/>
          </a:p>
        </p:txBody>
      </p:sp>
      <p:sp>
        <p:nvSpPr>
          <p:cNvPr id="5" name="Footer Placeholder 4"/>
          <p:cNvSpPr>
            <a:spLocks noGrp="1"/>
          </p:cNvSpPr>
          <p:nvPr>
            <p:ph type="ftr" sz="quarter" idx="11"/>
          </p:nvPr>
        </p:nvSpPr>
        <p:spPr/>
        <p:txBody>
          <a:bodyPr/>
          <a:lstStyle/>
          <a:p>
            <a:endParaRPr lang="fr-FR"/>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0D38D1E4-1943-418C-9F29-9DC83C1A011B}" type="slidenum">
              <a:rPr lang="fr-FR" smtClean="0"/>
              <a:t>‹N°›</a:t>
            </a:fld>
            <a:endParaRPr lang="fr-FR"/>
          </a:p>
        </p:txBody>
      </p:sp>
    </p:spTree>
    <p:extLst>
      <p:ext uri="{BB962C8B-B14F-4D97-AF65-F5344CB8AC3E}">
        <p14:creationId xmlns:p14="http://schemas.microsoft.com/office/powerpoint/2010/main" val="269274954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fr-FR"/>
              <a:t>Modifiez le style du titre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CAF85C95-9A2C-4765-A572-44B35700564C}" type="datetimeFigureOut">
              <a:rPr lang="fr-FR" smtClean="0"/>
              <a:t>02/07/2022</a:t>
            </a:fld>
            <a:endParaRPr lang="fr-FR"/>
          </a:p>
        </p:txBody>
      </p:sp>
      <p:sp>
        <p:nvSpPr>
          <p:cNvPr id="5" name="Footer Placeholder 4"/>
          <p:cNvSpPr>
            <a:spLocks noGrp="1"/>
          </p:cNvSpPr>
          <p:nvPr>
            <p:ph type="ftr" sz="quarter" idx="11"/>
          </p:nvPr>
        </p:nvSpPr>
        <p:spPr/>
        <p:txBody>
          <a:bodyPr/>
          <a:lstStyle/>
          <a:p>
            <a:endParaRPr lang="fr-FR"/>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0D38D1E4-1943-418C-9F29-9DC83C1A011B}" type="slidenum">
              <a:rPr lang="fr-FR" smtClean="0"/>
              <a:t>‹N°›</a:t>
            </a:fld>
            <a:endParaRPr lang="fr-FR"/>
          </a:p>
        </p:txBody>
      </p:sp>
    </p:spTree>
    <p:extLst>
      <p:ext uri="{BB962C8B-B14F-4D97-AF65-F5344CB8AC3E}">
        <p14:creationId xmlns:p14="http://schemas.microsoft.com/office/powerpoint/2010/main" val="32993888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fr-FR"/>
              <a:t>Modifiez le style du titre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CAF85C95-9A2C-4765-A572-44B35700564C}" type="datetimeFigureOut">
              <a:rPr lang="fr-FR" smtClean="0"/>
              <a:t>02/07/2022</a:t>
            </a:fld>
            <a:endParaRPr lang="fr-FR"/>
          </a:p>
        </p:txBody>
      </p:sp>
      <p:sp>
        <p:nvSpPr>
          <p:cNvPr id="5" name="Footer Placeholder 4"/>
          <p:cNvSpPr>
            <a:spLocks noGrp="1"/>
          </p:cNvSpPr>
          <p:nvPr>
            <p:ph type="ftr" sz="quarter" idx="11"/>
          </p:nvPr>
        </p:nvSpPr>
        <p:spPr/>
        <p:txBody>
          <a:bodyPr/>
          <a:lstStyle/>
          <a:p>
            <a:endParaRPr lang="fr-FR"/>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0D38D1E4-1943-418C-9F29-9DC83C1A011B}" type="slidenum">
              <a:rPr lang="fr-FR" smtClean="0"/>
              <a:t>‹N°›</a:t>
            </a:fld>
            <a:endParaRPr lang="fr-FR"/>
          </a:p>
        </p:txBody>
      </p:sp>
    </p:spTree>
    <p:extLst>
      <p:ext uri="{BB962C8B-B14F-4D97-AF65-F5344CB8AC3E}">
        <p14:creationId xmlns:p14="http://schemas.microsoft.com/office/powerpoint/2010/main" val="7861531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fr-FR"/>
              <a:t>Modifiez le style du titre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CAF85C95-9A2C-4765-A572-44B35700564C}" type="datetimeFigureOut">
              <a:rPr lang="fr-FR" smtClean="0"/>
              <a:t>02/07/2022</a:t>
            </a:fld>
            <a:endParaRPr lang="fr-FR"/>
          </a:p>
        </p:txBody>
      </p:sp>
      <p:sp>
        <p:nvSpPr>
          <p:cNvPr id="5" name="Footer Placeholder 4"/>
          <p:cNvSpPr>
            <a:spLocks noGrp="1"/>
          </p:cNvSpPr>
          <p:nvPr>
            <p:ph type="ftr" sz="quarter" idx="11"/>
          </p:nvPr>
        </p:nvSpPr>
        <p:spPr/>
        <p:txBody>
          <a:bodyPr/>
          <a:lstStyle/>
          <a:p>
            <a:endParaRPr lang="fr-FR"/>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0D38D1E4-1943-418C-9F29-9DC83C1A011B}" type="slidenum">
              <a:rPr lang="fr-FR" smtClean="0"/>
              <a:t>‹N°›</a:t>
            </a:fld>
            <a:endParaRPr lang="fr-FR"/>
          </a:p>
        </p:txBody>
      </p:sp>
    </p:spTree>
    <p:extLst>
      <p:ext uri="{BB962C8B-B14F-4D97-AF65-F5344CB8AC3E}">
        <p14:creationId xmlns:p14="http://schemas.microsoft.com/office/powerpoint/2010/main" val="7896162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Date Placeholder 4"/>
          <p:cNvSpPr>
            <a:spLocks noGrp="1"/>
          </p:cNvSpPr>
          <p:nvPr>
            <p:ph type="dt" sz="half" idx="10"/>
          </p:nvPr>
        </p:nvSpPr>
        <p:spPr/>
        <p:txBody>
          <a:bodyPr/>
          <a:lstStyle/>
          <a:p>
            <a:fld id="{CAF85C95-9A2C-4765-A572-44B35700564C}" type="datetimeFigureOut">
              <a:rPr lang="fr-FR" smtClean="0"/>
              <a:t>02/07/2022</a:t>
            </a:fld>
            <a:endParaRPr lang="fr-FR"/>
          </a:p>
        </p:txBody>
      </p:sp>
      <p:sp>
        <p:nvSpPr>
          <p:cNvPr id="6" name="Footer Placeholder 5"/>
          <p:cNvSpPr>
            <a:spLocks noGrp="1"/>
          </p:cNvSpPr>
          <p:nvPr>
            <p:ph type="ftr" sz="quarter" idx="11"/>
          </p:nvPr>
        </p:nvSpPr>
        <p:spPr/>
        <p:txBody>
          <a:bodyPr/>
          <a:lstStyle/>
          <a:p>
            <a:endParaRPr lang="fr-FR"/>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0D38D1E4-1943-418C-9F29-9DC83C1A011B}" type="slidenum">
              <a:rPr lang="fr-FR" smtClean="0"/>
              <a:t>‹N°›</a:t>
            </a:fld>
            <a:endParaRPr lang="fr-FR"/>
          </a:p>
        </p:txBody>
      </p:sp>
    </p:spTree>
    <p:extLst>
      <p:ext uri="{BB962C8B-B14F-4D97-AF65-F5344CB8AC3E}">
        <p14:creationId xmlns:p14="http://schemas.microsoft.com/office/powerpoint/2010/main" val="32881683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fr-FR"/>
              <a:t>Modifiez le style du titre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Date Placeholder 6"/>
          <p:cNvSpPr>
            <a:spLocks noGrp="1"/>
          </p:cNvSpPr>
          <p:nvPr>
            <p:ph type="dt" sz="half" idx="10"/>
          </p:nvPr>
        </p:nvSpPr>
        <p:spPr/>
        <p:txBody>
          <a:bodyPr/>
          <a:lstStyle/>
          <a:p>
            <a:fld id="{CAF85C95-9A2C-4765-A572-44B35700564C}" type="datetimeFigureOut">
              <a:rPr lang="fr-FR" smtClean="0"/>
              <a:t>02/07/2022</a:t>
            </a:fld>
            <a:endParaRPr lang="fr-FR"/>
          </a:p>
        </p:txBody>
      </p:sp>
      <p:sp>
        <p:nvSpPr>
          <p:cNvPr id="8" name="Footer Placeholder 7"/>
          <p:cNvSpPr>
            <a:spLocks noGrp="1"/>
          </p:cNvSpPr>
          <p:nvPr>
            <p:ph type="ftr" sz="quarter" idx="11"/>
          </p:nvPr>
        </p:nvSpPr>
        <p:spPr/>
        <p:txBody>
          <a:bodyPr/>
          <a:lstStyle/>
          <a:p>
            <a:endParaRPr lang="fr-FR"/>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0D38D1E4-1943-418C-9F29-9DC83C1A011B}" type="slidenum">
              <a:rPr lang="fr-FR" smtClean="0"/>
              <a:t>‹N°›</a:t>
            </a:fld>
            <a:endParaRPr lang="fr-FR"/>
          </a:p>
        </p:txBody>
      </p:sp>
    </p:spTree>
    <p:extLst>
      <p:ext uri="{BB962C8B-B14F-4D97-AF65-F5344CB8AC3E}">
        <p14:creationId xmlns:p14="http://schemas.microsoft.com/office/powerpoint/2010/main" val="22586118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Date Placeholder 2"/>
          <p:cNvSpPr>
            <a:spLocks noGrp="1"/>
          </p:cNvSpPr>
          <p:nvPr>
            <p:ph type="dt" sz="half" idx="10"/>
          </p:nvPr>
        </p:nvSpPr>
        <p:spPr/>
        <p:txBody>
          <a:bodyPr/>
          <a:lstStyle/>
          <a:p>
            <a:fld id="{CAF85C95-9A2C-4765-A572-44B35700564C}" type="datetimeFigureOut">
              <a:rPr lang="fr-FR" smtClean="0"/>
              <a:t>02/07/2022</a:t>
            </a:fld>
            <a:endParaRPr lang="fr-FR"/>
          </a:p>
        </p:txBody>
      </p:sp>
      <p:sp>
        <p:nvSpPr>
          <p:cNvPr id="4" name="Footer Placeholder 3"/>
          <p:cNvSpPr>
            <a:spLocks noGrp="1"/>
          </p:cNvSpPr>
          <p:nvPr>
            <p:ph type="ftr" sz="quarter" idx="11"/>
          </p:nvPr>
        </p:nvSpPr>
        <p:spPr/>
        <p:txBody>
          <a:bodyPr/>
          <a:lstStyle/>
          <a:p>
            <a:endParaRPr lang="fr-FR"/>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0D38D1E4-1943-418C-9F29-9DC83C1A011B}" type="slidenum">
              <a:rPr lang="fr-FR" smtClean="0"/>
              <a:t>‹N°›</a:t>
            </a:fld>
            <a:endParaRPr lang="fr-FR"/>
          </a:p>
        </p:txBody>
      </p:sp>
    </p:spTree>
    <p:extLst>
      <p:ext uri="{BB962C8B-B14F-4D97-AF65-F5344CB8AC3E}">
        <p14:creationId xmlns:p14="http://schemas.microsoft.com/office/powerpoint/2010/main" val="25908702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AF85C95-9A2C-4765-A572-44B35700564C}" type="datetimeFigureOut">
              <a:rPr lang="fr-FR" smtClean="0"/>
              <a:t>02/07/2022</a:t>
            </a:fld>
            <a:endParaRPr lang="fr-FR"/>
          </a:p>
        </p:txBody>
      </p:sp>
      <p:sp>
        <p:nvSpPr>
          <p:cNvPr id="3" name="Footer Placeholder 2"/>
          <p:cNvSpPr>
            <a:spLocks noGrp="1"/>
          </p:cNvSpPr>
          <p:nvPr>
            <p:ph type="ftr" sz="quarter" idx="11"/>
          </p:nvPr>
        </p:nvSpPr>
        <p:spPr/>
        <p:txBody>
          <a:bodyPr/>
          <a:lstStyle/>
          <a:p>
            <a:endParaRPr lang="fr-FR"/>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0D38D1E4-1943-418C-9F29-9DC83C1A011B}" type="slidenum">
              <a:rPr lang="fr-FR" smtClean="0"/>
              <a:t>‹N°›</a:t>
            </a:fld>
            <a:endParaRPr lang="fr-FR"/>
          </a:p>
        </p:txBody>
      </p:sp>
    </p:spTree>
    <p:extLst>
      <p:ext uri="{BB962C8B-B14F-4D97-AF65-F5344CB8AC3E}">
        <p14:creationId xmlns:p14="http://schemas.microsoft.com/office/powerpoint/2010/main" val="37176114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fr-FR"/>
              <a:t>Modifiez le style du titre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CAF85C95-9A2C-4765-A572-44B35700564C}" type="datetimeFigureOut">
              <a:rPr lang="fr-FR" smtClean="0"/>
              <a:t>02/07/2022</a:t>
            </a:fld>
            <a:endParaRPr lang="fr-FR"/>
          </a:p>
        </p:txBody>
      </p:sp>
      <p:sp>
        <p:nvSpPr>
          <p:cNvPr id="6" name="Footer Placeholder 5"/>
          <p:cNvSpPr>
            <a:spLocks noGrp="1"/>
          </p:cNvSpPr>
          <p:nvPr>
            <p:ph type="ftr" sz="quarter" idx="11"/>
          </p:nvPr>
        </p:nvSpPr>
        <p:spPr/>
        <p:txBody>
          <a:bodyPr/>
          <a:lstStyle/>
          <a:p>
            <a:endParaRPr lang="fr-FR"/>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0D38D1E4-1943-418C-9F29-9DC83C1A011B}" type="slidenum">
              <a:rPr lang="fr-FR" smtClean="0"/>
              <a:t>‹N°›</a:t>
            </a:fld>
            <a:endParaRPr lang="fr-FR"/>
          </a:p>
        </p:txBody>
      </p:sp>
    </p:spTree>
    <p:extLst>
      <p:ext uri="{BB962C8B-B14F-4D97-AF65-F5344CB8AC3E}">
        <p14:creationId xmlns:p14="http://schemas.microsoft.com/office/powerpoint/2010/main" val="23287069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fr-FR"/>
              <a:t>Modifiez le style du titre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CAF85C95-9A2C-4765-A572-44B35700564C}" type="datetimeFigureOut">
              <a:rPr lang="fr-FR" smtClean="0"/>
              <a:t>02/07/2022</a:t>
            </a:fld>
            <a:endParaRPr lang="fr-FR"/>
          </a:p>
        </p:txBody>
      </p:sp>
      <p:sp>
        <p:nvSpPr>
          <p:cNvPr id="6" name="Footer Placeholder 5"/>
          <p:cNvSpPr>
            <a:spLocks noGrp="1"/>
          </p:cNvSpPr>
          <p:nvPr>
            <p:ph type="ftr" sz="quarter" idx="11"/>
          </p:nvPr>
        </p:nvSpPr>
        <p:spPr/>
        <p:txBody>
          <a:bodyPr/>
          <a:lstStyle/>
          <a:p>
            <a:endParaRPr lang="fr-FR"/>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0D38D1E4-1943-418C-9F29-9DC83C1A011B}" type="slidenum">
              <a:rPr lang="fr-FR" smtClean="0"/>
              <a:t>‹N°›</a:t>
            </a:fld>
            <a:endParaRPr lang="fr-FR"/>
          </a:p>
        </p:txBody>
      </p:sp>
    </p:spTree>
    <p:extLst>
      <p:ext uri="{BB962C8B-B14F-4D97-AF65-F5344CB8AC3E}">
        <p14:creationId xmlns:p14="http://schemas.microsoft.com/office/powerpoint/2010/main" val="38296234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fr-FR"/>
              <a:t>Modifiez le style du titre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CAF85C95-9A2C-4765-A572-44B35700564C}" type="datetimeFigureOut">
              <a:rPr lang="fr-FR" smtClean="0"/>
              <a:t>02/07/2022</a:t>
            </a:fld>
            <a:endParaRPr lang="fr-FR"/>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fr-FR"/>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0D38D1E4-1943-418C-9F29-9DC83C1A011B}" type="slidenum">
              <a:rPr lang="fr-FR" smtClean="0"/>
              <a:t>‹N°›</a:t>
            </a:fld>
            <a:endParaRPr lang="fr-FR"/>
          </a:p>
        </p:txBody>
      </p:sp>
    </p:spTree>
    <p:extLst>
      <p:ext uri="{BB962C8B-B14F-4D97-AF65-F5344CB8AC3E}">
        <p14:creationId xmlns:p14="http://schemas.microsoft.com/office/powerpoint/2010/main" val="236031840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28.png"/></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1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1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1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1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47.png"/></Relationships>
</file>

<file path=ppt/slides/_rels/slide1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2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2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62.png"/><Relationship Id="rId4" Type="http://schemas.openxmlformats.org/officeDocument/2006/relationships/image" Target="../media/image6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2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7.png"/><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 Id="rId5" Type="http://schemas.openxmlformats.org/officeDocument/2006/relationships/image" Target="../media/image72.png"/><Relationship Id="rId4" Type="http://schemas.openxmlformats.org/officeDocument/2006/relationships/image" Target="../media/image71.png"/></Relationships>
</file>

<file path=ppt/slides/_rels/slide2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 Id="rId5" Type="http://schemas.openxmlformats.org/officeDocument/2006/relationships/image" Target="../media/image76.png"/><Relationship Id="rId4" Type="http://schemas.openxmlformats.org/officeDocument/2006/relationships/image" Target="../media/image75.png"/></Relationships>
</file>

<file path=ppt/slides/_rels/slide29.xml.rels><?xml version="1.0" encoding="UTF-8" standalone="yes"?>
<Relationships xmlns="http://schemas.openxmlformats.org/package/2006/relationships"><Relationship Id="rId3" Type="http://schemas.openxmlformats.org/officeDocument/2006/relationships/image" Target="../media/image78.png"/><Relationship Id="rId7" Type="http://schemas.openxmlformats.org/officeDocument/2006/relationships/image" Target="../media/image82.png"/><Relationship Id="rId2" Type="http://schemas.openxmlformats.org/officeDocument/2006/relationships/image" Target="../media/image77.png"/><Relationship Id="rId1" Type="http://schemas.openxmlformats.org/officeDocument/2006/relationships/slideLayout" Target="../slideLayouts/slideLayout2.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s>
</file>

<file path=ppt/slides/_rels/slide32.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2.xml"/><Relationship Id="rId4" Type="http://schemas.openxmlformats.org/officeDocument/2006/relationships/image" Target="../media/image9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362AABC-EBA4-FF48-8280-4A041DA70705}"/>
              </a:ext>
            </a:extLst>
          </p:cNvPr>
          <p:cNvSpPr>
            <a:spLocks noGrp="1"/>
          </p:cNvSpPr>
          <p:nvPr>
            <p:ph type="ctrTitle"/>
          </p:nvPr>
        </p:nvSpPr>
        <p:spPr/>
        <p:txBody>
          <a:bodyPr>
            <a:normAutofit/>
          </a:bodyPr>
          <a:lstStyle/>
          <a:p>
            <a:r>
              <a:rPr lang="fr-FR" dirty="0"/>
              <a:t>Analysez des données de systèmes éducatifs</a:t>
            </a:r>
          </a:p>
        </p:txBody>
      </p:sp>
      <p:sp>
        <p:nvSpPr>
          <p:cNvPr id="3" name="Sous-titre 2">
            <a:extLst>
              <a:ext uri="{FF2B5EF4-FFF2-40B4-BE49-F238E27FC236}">
                <a16:creationId xmlns:a16="http://schemas.microsoft.com/office/drawing/2014/main" id="{DB77A966-B5B6-CE31-E3DD-076776C89D7E}"/>
              </a:ext>
            </a:extLst>
          </p:cNvPr>
          <p:cNvSpPr>
            <a:spLocks noGrp="1"/>
          </p:cNvSpPr>
          <p:nvPr>
            <p:ph type="subTitle" idx="1"/>
          </p:nvPr>
        </p:nvSpPr>
        <p:spPr/>
        <p:txBody>
          <a:bodyPr>
            <a:normAutofit lnSpcReduction="10000"/>
          </a:bodyPr>
          <a:lstStyle/>
          <a:p>
            <a:r>
              <a:rPr lang="fr-FR" dirty="0"/>
              <a:t>OpenClassrooms – Parcours Data Scientist – Projet 2</a:t>
            </a:r>
          </a:p>
          <a:p>
            <a:endParaRPr lang="fr-FR" dirty="0"/>
          </a:p>
          <a:p>
            <a:r>
              <a:rPr lang="fr-FR" dirty="0"/>
              <a:t>Younes EL RHAZALI </a:t>
            </a:r>
          </a:p>
        </p:txBody>
      </p:sp>
    </p:spTree>
    <p:extLst>
      <p:ext uri="{BB962C8B-B14F-4D97-AF65-F5344CB8AC3E}">
        <p14:creationId xmlns:p14="http://schemas.microsoft.com/office/powerpoint/2010/main" val="32575943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5B0254F-2996-9567-7CC0-4A61D62441C6}"/>
              </a:ext>
            </a:extLst>
          </p:cNvPr>
          <p:cNvSpPr>
            <a:spLocks noGrp="1"/>
          </p:cNvSpPr>
          <p:nvPr>
            <p:ph type="title"/>
          </p:nvPr>
        </p:nvSpPr>
        <p:spPr/>
        <p:txBody>
          <a:bodyPr/>
          <a:lstStyle/>
          <a:p>
            <a:r>
              <a:rPr lang="fr-FR" dirty="0"/>
              <a:t>Sommaire</a:t>
            </a:r>
          </a:p>
        </p:txBody>
      </p:sp>
      <p:sp>
        <p:nvSpPr>
          <p:cNvPr id="3" name="Espace réservé du contenu 2">
            <a:extLst>
              <a:ext uri="{FF2B5EF4-FFF2-40B4-BE49-F238E27FC236}">
                <a16:creationId xmlns:a16="http://schemas.microsoft.com/office/drawing/2014/main" id="{B124188B-84AD-10FC-B45E-1B1FA2B1F642}"/>
              </a:ext>
            </a:extLst>
          </p:cNvPr>
          <p:cNvSpPr>
            <a:spLocks noGrp="1"/>
          </p:cNvSpPr>
          <p:nvPr>
            <p:ph idx="1"/>
          </p:nvPr>
        </p:nvSpPr>
        <p:spPr>
          <a:xfrm>
            <a:off x="2061982" y="1281760"/>
            <a:ext cx="9992365" cy="5178033"/>
          </a:xfrm>
        </p:spPr>
        <p:txBody>
          <a:bodyPr>
            <a:normAutofit fontScale="92500" lnSpcReduction="10000"/>
          </a:bodyPr>
          <a:lstStyle/>
          <a:p>
            <a:pPr>
              <a:buFont typeface="+mj-lt"/>
              <a:buAutoNum type="arabicPeriod"/>
            </a:pPr>
            <a:r>
              <a:rPr lang="fr-FR" sz="2400" dirty="0">
                <a:solidFill>
                  <a:schemeClr val="tx1"/>
                </a:solidFill>
              </a:rPr>
              <a:t>Description du jeu de données</a:t>
            </a:r>
          </a:p>
          <a:p>
            <a:pPr lvl="1">
              <a:buFont typeface="+mj-lt"/>
              <a:buAutoNum type="arabicPeriod"/>
            </a:pPr>
            <a:r>
              <a:rPr lang="fr-FR" sz="2200" dirty="0" err="1"/>
              <a:t>EdStatsFootNote</a:t>
            </a:r>
            <a:r>
              <a:rPr lang="fr-FR" sz="2200" dirty="0"/>
              <a:t> - </a:t>
            </a:r>
            <a:r>
              <a:rPr lang="fr-FR" sz="2200" dirty="0" err="1"/>
              <a:t>EdStatsCountrySeries</a:t>
            </a:r>
            <a:endParaRPr lang="fr-FR" sz="2200" dirty="0"/>
          </a:p>
          <a:p>
            <a:pPr lvl="1">
              <a:buFont typeface="+mj-lt"/>
              <a:buAutoNum type="arabicPeriod"/>
            </a:pPr>
            <a:r>
              <a:rPr lang="fr-FR" sz="2200" dirty="0" err="1"/>
              <a:t>EdStatsCountry</a:t>
            </a:r>
            <a:endParaRPr lang="fr-FR" sz="2200" dirty="0"/>
          </a:p>
          <a:p>
            <a:pPr lvl="1">
              <a:buFont typeface="+mj-lt"/>
              <a:buAutoNum type="arabicPeriod"/>
            </a:pPr>
            <a:r>
              <a:rPr lang="fr-FR" sz="2200" dirty="0" err="1"/>
              <a:t>EdStatsSeries</a:t>
            </a:r>
            <a:endParaRPr lang="fr-FR" sz="2200" dirty="0"/>
          </a:p>
          <a:p>
            <a:pPr lvl="1">
              <a:buFont typeface="+mj-lt"/>
              <a:buAutoNum type="arabicPeriod"/>
            </a:pPr>
            <a:r>
              <a:rPr lang="fr-FR" sz="2200" dirty="0" err="1"/>
              <a:t>EdStatsData</a:t>
            </a:r>
            <a:endParaRPr lang="fr-FR" sz="2200" dirty="0"/>
          </a:p>
          <a:p>
            <a:pPr>
              <a:buFont typeface="+mj-lt"/>
              <a:buAutoNum type="arabicPeriod"/>
            </a:pPr>
            <a:r>
              <a:rPr lang="fr-FR" sz="2400" dirty="0"/>
              <a:t>Analyse exploratoire</a:t>
            </a:r>
          </a:p>
          <a:p>
            <a:pPr lvl="1">
              <a:buFont typeface="+mj-lt"/>
              <a:buAutoNum type="arabicPeriod"/>
            </a:pPr>
            <a:r>
              <a:rPr lang="fr-FR" sz="2200" dirty="0"/>
              <a:t>Construction du jeu de données</a:t>
            </a:r>
          </a:p>
          <a:p>
            <a:pPr lvl="1">
              <a:buFont typeface="+mj-lt"/>
              <a:buAutoNum type="arabicPeriod"/>
            </a:pPr>
            <a:r>
              <a:rPr lang="fr-FR" sz="2200" dirty="0">
                <a:highlight>
                  <a:srgbClr val="FFFF00"/>
                </a:highlight>
              </a:rPr>
              <a:t>Sélection des indicateurs et des Pays</a:t>
            </a:r>
          </a:p>
          <a:p>
            <a:pPr lvl="1">
              <a:buFont typeface="+mj-lt"/>
              <a:buAutoNum type="arabicPeriod"/>
            </a:pPr>
            <a:r>
              <a:rPr lang="fr-FR" sz="2200" dirty="0"/>
              <a:t>Analyse </a:t>
            </a:r>
          </a:p>
          <a:p>
            <a:pPr>
              <a:buFont typeface="+mj-lt"/>
              <a:buAutoNum type="arabicPeriod"/>
            </a:pPr>
            <a:r>
              <a:rPr lang="fr-FR" sz="2400" dirty="0"/>
              <a:t>Pays à fort potentiel</a:t>
            </a:r>
          </a:p>
          <a:p>
            <a:pPr>
              <a:buFont typeface="+mj-lt"/>
              <a:buAutoNum type="arabicPeriod"/>
            </a:pPr>
            <a:r>
              <a:rPr lang="fr-FR" sz="2400" dirty="0"/>
              <a:t>Evolution de ces pays dans le futur</a:t>
            </a:r>
          </a:p>
          <a:p>
            <a:pPr>
              <a:buFont typeface="+mj-lt"/>
              <a:buAutoNum type="arabicPeriod"/>
            </a:pPr>
            <a:r>
              <a:rPr lang="fr-FR" sz="2400" dirty="0"/>
              <a:t>Conclusions</a:t>
            </a:r>
          </a:p>
          <a:p>
            <a:endParaRPr lang="fr-FR" dirty="0"/>
          </a:p>
          <a:p>
            <a:endParaRPr lang="fr-FR" dirty="0"/>
          </a:p>
        </p:txBody>
      </p:sp>
    </p:spTree>
    <p:extLst>
      <p:ext uri="{BB962C8B-B14F-4D97-AF65-F5344CB8AC3E}">
        <p14:creationId xmlns:p14="http://schemas.microsoft.com/office/powerpoint/2010/main" val="8366744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A7DA8593-5BA7-45F3-B447-37FB2B9F7E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23081F46-3352-61FA-F107-F75D3DE671F4}"/>
              </a:ext>
            </a:extLst>
          </p:cNvPr>
          <p:cNvSpPr>
            <a:spLocks noGrp="1"/>
          </p:cNvSpPr>
          <p:nvPr>
            <p:ph type="title"/>
          </p:nvPr>
        </p:nvSpPr>
        <p:spPr>
          <a:xfrm>
            <a:off x="451556" y="335200"/>
            <a:ext cx="11300177" cy="1259894"/>
          </a:xfrm>
        </p:spPr>
        <p:txBody>
          <a:bodyPr>
            <a:normAutofit/>
          </a:bodyPr>
          <a:lstStyle/>
          <a:p>
            <a:r>
              <a:rPr lang="fr-FR" sz="2800" dirty="0"/>
              <a:t>Sélection des colonnes (années sur lesquels se concentrer)</a:t>
            </a:r>
          </a:p>
        </p:txBody>
      </p:sp>
      <p:sp>
        <p:nvSpPr>
          <p:cNvPr id="14" name="Rectangle 13">
            <a:extLst>
              <a:ext uri="{FF2B5EF4-FFF2-40B4-BE49-F238E27FC236}">
                <a16:creationId xmlns:a16="http://schemas.microsoft.com/office/drawing/2014/main" id="{035CBF17-C0BF-49C1-8FB7-B43A3545D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Espace réservé du contenu 2">
            <a:extLst>
              <a:ext uri="{FF2B5EF4-FFF2-40B4-BE49-F238E27FC236}">
                <a16:creationId xmlns:a16="http://schemas.microsoft.com/office/drawing/2014/main" id="{5D478A1C-F528-7048-BA56-839896314CD4}"/>
              </a:ext>
            </a:extLst>
          </p:cNvPr>
          <p:cNvSpPr>
            <a:spLocks noGrp="1"/>
          </p:cNvSpPr>
          <p:nvPr>
            <p:ph idx="1"/>
          </p:nvPr>
        </p:nvSpPr>
        <p:spPr>
          <a:xfrm>
            <a:off x="350948" y="1833821"/>
            <a:ext cx="3691466" cy="4726445"/>
          </a:xfrm>
        </p:spPr>
        <p:txBody>
          <a:bodyPr>
            <a:normAutofit/>
          </a:bodyPr>
          <a:lstStyle/>
          <a:p>
            <a:r>
              <a:rPr lang="fr-FR" sz="1200" dirty="0"/>
              <a:t>Avec seulement 143 valeurs non vides, l'année 2017 (de même que la 2016) ne fournissent pas assez d'informations pertinentes (notamment sur la population).</a:t>
            </a:r>
          </a:p>
          <a:p>
            <a:r>
              <a:rPr lang="fr-FR" sz="1200" dirty="0"/>
              <a:t>Nous faisons le choix de ne pas s'intéresser aux données des années antérieurs à 1991 (très incomplètes).</a:t>
            </a:r>
          </a:p>
          <a:p>
            <a:r>
              <a:rPr lang="fr-FR" sz="1200" dirty="0"/>
              <a:t>Nous pouvons donc projeter les données sur les années 1991 à 2015.</a:t>
            </a:r>
          </a:p>
          <a:p>
            <a:r>
              <a:rPr lang="fr-FR" sz="1200" dirty="0"/>
              <a:t>Nous allons concentrer la recherche des indicateurs en passant par les Topics</a:t>
            </a:r>
          </a:p>
        </p:txBody>
      </p:sp>
      <p:pic>
        <p:nvPicPr>
          <p:cNvPr id="5" name="Image 4">
            <a:extLst>
              <a:ext uri="{FF2B5EF4-FFF2-40B4-BE49-F238E27FC236}">
                <a16:creationId xmlns:a16="http://schemas.microsoft.com/office/drawing/2014/main" id="{242140BD-190E-158C-762F-8ABB45E0BA43}"/>
              </a:ext>
            </a:extLst>
          </p:cNvPr>
          <p:cNvPicPr>
            <a:picLocks noChangeAspect="1"/>
          </p:cNvPicPr>
          <p:nvPr/>
        </p:nvPicPr>
        <p:blipFill>
          <a:blip r:embed="rId3"/>
          <a:stretch>
            <a:fillRect/>
          </a:stretch>
        </p:blipFill>
        <p:spPr>
          <a:xfrm>
            <a:off x="4539998" y="1177645"/>
            <a:ext cx="3396092" cy="2949372"/>
          </a:xfrm>
          <a:prstGeom prst="rect">
            <a:avLst/>
          </a:prstGeom>
        </p:spPr>
      </p:pic>
      <p:pic>
        <p:nvPicPr>
          <p:cNvPr id="7" name="Image 6">
            <a:extLst>
              <a:ext uri="{FF2B5EF4-FFF2-40B4-BE49-F238E27FC236}">
                <a16:creationId xmlns:a16="http://schemas.microsoft.com/office/drawing/2014/main" id="{242333EC-F1FA-63EC-7334-7EC1400DC0E6}"/>
              </a:ext>
            </a:extLst>
          </p:cNvPr>
          <p:cNvPicPr>
            <a:picLocks noChangeAspect="1"/>
          </p:cNvPicPr>
          <p:nvPr/>
        </p:nvPicPr>
        <p:blipFill>
          <a:blip r:embed="rId4"/>
          <a:stretch>
            <a:fillRect/>
          </a:stretch>
        </p:blipFill>
        <p:spPr>
          <a:xfrm>
            <a:off x="8204766" y="1177644"/>
            <a:ext cx="3321078" cy="2485884"/>
          </a:xfrm>
          <a:prstGeom prst="rect">
            <a:avLst/>
          </a:prstGeom>
        </p:spPr>
      </p:pic>
      <p:sp>
        <p:nvSpPr>
          <p:cNvPr id="16" name="Freeform 11">
            <a:extLst>
              <a:ext uri="{FF2B5EF4-FFF2-40B4-BE49-F238E27FC236}">
                <a16:creationId xmlns:a16="http://schemas.microsoft.com/office/drawing/2014/main" id="{F5147F3F-3E4A-4255-8C92-856618C474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2">
            <a:extLst>
              <a:ext uri="{FF2B5EF4-FFF2-40B4-BE49-F238E27FC236}">
                <a16:creationId xmlns:a16="http://schemas.microsoft.com/office/drawing/2014/main" id="{05A52DE8-482B-06EA-D063-0128F658FE3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10284"/>
          <a:stretch/>
        </p:blipFill>
        <p:spPr bwMode="auto">
          <a:xfrm>
            <a:off x="4210483" y="4383108"/>
            <a:ext cx="7057811" cy="18396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50426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4105" name="Rectangle 4104">
            <a:extLst>
              <a:ext uri="{FF2B5EF4-FFF2-40B4-BE49-F238E27FC236}">
                <a16:creationId xmlns:a16="http://schemas.microsoft.com/office/drawing/2014/main" id="{55BDDF5B-1133-45D7-A901-9F28E0872F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BE20B142-DA8A-7173-F519-03404D060989}"/>
              </a:ext>
            </a:extLst>
          </p:cNvPr>
          <p:cNvSpPr>
            <a:spLocks noGrp="1"/>
          </p:cNvSpPr>
          <p:nvPr>
            <p:ph type="title"/>
          </p:nvPr>
        </p:nvSpPr>
        <p:spPr>
          <a:xfrm>
            <a:off x="649224" y="645106"/>
            <a:ext cx="5122652" cy="1259894"/>
          </a:xfrm>
        </p:spPr>
        <p:txBody>
          <a:bodyPr>
            <a:normAutofit/>
          </a:bodyPr>
          <a:lstStyle/>
          <a:p>
            <a:pPr>
              <a:lnSpc>
                <a:spcPct val="90000"/>
              </a:lnSpc>
            </a:pPr>
            <a:r>
              <a:rPr lang="fr-FR" sz="2800" dirty="0"/>
              <a:t>Capacité technique des populations à suivre des cours en ligne</a:t>
            </a:r>
          </a:p>
        </p:txBody>
      </p:sp>
      <p:sp>
        <p:nvSpPr>
          <p:cNvPr id="4107" name="Rectangle 4106">
            <a:extLst>
              <a:ext uri="{FF2B5EF4-FFF2-40B4-BE49-F238E27FC236}">
                <a16:creationId xmlns:a16="http://schemas.microsoft.com/office/drawing/2014/main" id="{F22C7101-14DA-4743-898E-3563B0FC93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Espace réservé du contenu 2">
            <a:extLst>
              <a:ext uri="{FF2B5EF4-FFF2-40B4-BE49-F238E27FC236}">
                <a16:creationId xmlns:a16="http://schemas.microsoft.com/office/drawing/2014/main" id="{1069382E-08FD-03BE-B339-0831389CDBE0}"/>
              </a:ext>
            </a:extLst>
          </p:cNvPr>
          <p:cNvSpPr>
            <a:spLocks noGrp="1"/>
          </p:cNvSpPr>
          <p:nvPr>
            <p:ph idx="1"/>
          </p:nvPr>
        </p:nvSpPr>
        <p:spPr>
          <a:xfrm>
            <a:off x="649225" y="2133600"/>
            <a:ext cx="5122652" cy="3759253"/>
          </a:xfrm>
        </p:spPr>
        <p:txBody>
          <a:bodyPr>
            <a:normAutofit/>
          </a:bodyPr>
          <a:lstStyle/>
          <a:p>
            <a:pPr>
              <a:lnSpc>
                <a:spcPct val="90000"/>
              </a:lnSpc>
            </a:pPr>
            <a:r>
              <a:rPr lang="fr-FR" sz="1700" dirty="0"/>
              <a:t>Sélection des indicateurs dans le Topic Infrastructure : Communication</a:t>
            </a:r>
          </a:p>
          <a:p>
            <a:pPr>
              <a:lnSpc>
                <a:spcPct val="90000"/>
              </a:lnSpc>
            </a:pPr>
            <a:r>
              <a:rPr lang="fr-FR" sz="1700" dirty="0"/>
              <a:t>Deux indicateurs sont associés à ce Topic:</a:t>
            </a:r>
          </a:p>
          <a:p>
            <a:pPr lvl="1">
              <a:lnSpc>
                <a:spcPct val="90000"/>
              </a:lnSpc>
            </a:pPr>
            <a:r>
              <a:rPr lang="fr-FR" sz="1700" dirty="0"/>
              <a:t>- Internet </a:t>
            </a:r>
            <a:r>
              <a:rPr lang="fr-FR" sz="1700" dirty="0" err="1"/>
              <a:t>users</a:t>
            </a:r>
            <a:r>
              <a:rPr lang="fr-FR" sz="1700" dirty="0"/>
              <a:t> (per 100 people)</a:t>
            </a:r>
          </a:p>
          <a:p>
            <a:pPr lvl="1">
              <a:lnSpc>
                <a:spcPct val="90000"/>
              </a:lnSpc>
            </a:pPr>
            <a:r>
              <a:rPr lang="fr-FR" sz="1700" dirty="0"/>
              <a:t>- </a:t>
            </a:r>
            <a:r>
              <a:rPr lang="fr-FR" sz="1700" dirty="0" err="1"/>
              <a:t>Personal</a:t>
            </a:r>
            <a:r>
              <a:rPr lang="fr-FR" sz="1700" dirty="0"/>
              <a:t> computers (per 100 people)</a:t>
            </a:r>
          </a:p>
          <a:p>
            <a:pPr>
              <a:lnSpc>
                <a:spcPct val="90000"/>
              </a:lnSpc>
            </a:pPr>
            <a:r>
              <a:rPr lang="fr-FR" sz="1700" dirty="0"/>
              <a:t>Ces deux indicateurs sont deux prérequis obligatoires pour les services fournis par l'entreprise </a:t>
            </a:r>
            <a:r>
              <a:rPr lang="fr-FR" sz="1700" dirty="0" err="1"/>
              <a:t>Academy</a:t>
            </a:r>
            <a:r>
              <a:rPr lang="fr-FR" sz="1700" dirty="0"/>
              <a:t>.</a:t>
            </a:r>
          </a:p>
          <a:p>
            <a:pPr>
              <a:lnSpc>
                <a:spcPct val="90000"/>
              </a:lnSpc>
            </a:pPr>
            <a:r>
              <a:rPr lang="fr-FR" sz="1700" dirty="0"/>
              <a:t>Suppression des pays pour lesquels on a aucune donnée</a:t>
            </a:r>
          </a:p>
        </p:txBody>
      </p:sp>
      <p:sp>
        <p:nvSpPr>
          <p:cNvPr id="4109" name="Rectangle 4108">
            <a:extLst>
              <a:ext uri="{FF2B5EF4-FFF2-40B4-BE49-F238E27FC236}">
                <a16:creationId xmlns:a16="http://schemas.microsoft.com/office/drawing/2014/main" id="{EDD0748D-5151-4F2A-8DD0-FC4BB9444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6040" y="645106"/>
            <a:ext cx="5451627" cy="5247747"/>
          </a:xfrm>
          <a:prstGeom prst="rect">
            <a:avLst/>
          </a:prstGeom>
          <a:solidFill>
            <a:srgbClr val="FFFFFE"/>
          </a:solidFill>
          <a:ln w="1270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98" name="Picture 2">
            <a:extLst>
              <a:ext uri="{FF2B5EF4-FFF2-40B4-BE49-F238E27FC236}">
                <a16:creationId xmlns:a16="http://schemas.microsoft.com/office/drawing/2014/main" id="{A13A4E9C-FD68-0931-558B-DBEECF59301A}"/>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483157" y="809698"/>
            <a:ext cx="4649980" cy="2534239"/>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250AA46A-2274-5C19-F9DD-87B343BC3060}"/>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618800" y="3508529"/>
            <a:ext cx="4386106" cy="2214984"/>
          </a:xfrm>
          <a:prstGeom prst="rect">
            <a:avLst/>
          </a:prstGeom>
          <a:noFill/>
          <a:extLst>
            <a:ext uri="{909E8E84-426E-40DD-AFC4-6F175D3DCCD1}">
              <a14:hiddenFill xmlns:a14="http://schemas.microsoft.com/office/drawing/2010/main">
                <a:solidFill>
                  <a:srgbClr val="FFFFFF"/>
                </a:solidFill>
              </a14:hiddenFill>
            </a:ext>
          </a:extLst>
        </p:spPr>
      </p:pic>
      <p:sp>
        <p:nvSpPr>
          <p:cNvPr id="4111" name="Freeform 12">
            <a:extLst>
              <a:ext uri="{FF2B5EF4-FFF2-40B4-BE49-F238E27FC236}">
                <a16:creationId xmlns:a16="http://schemas.microsoft.com/office/drawing/2014/main" id="{EE1A7EAA-DE31-45FD-8A51-7ADE79018F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044548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5139" name="Rectangle 5130">
            <a:extLst>
              <a:ext uri="{FF2B5EF4-FFF2-40B4-BE49-F238E27FC236}">
                <a16:creationId xmlns:a16="http://schemas.microsoft.com/office/drawing/2014/main" id="{6DF2906C-9B75-40B7-A960-158E224A9A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671A872E-1BEA-4FB7-DC53-A2F1F406FAE1}"/>
              </a:ext>
            </a:extLst>
          </p:cNvPr>
          <p:cNvSpPr>
            <a:spLocks noGrp="1"/>
          </p:cNvSpPr>
          <p:nvPr>
            <p:ph type="title"/>
          </p:nvPr>
        </p:nvSpPr>
        <p:spPr>
          <a:xfrm>
            <a:off x="649224" y="645106"/>
            <a:ext cx="5122652" cy="1259894"/>
          </a:xfrm>
        </p:spPr>
        <p:txBody>
          <a:bodyPr>
            <a:normAutofit/>
          </a:bodyPr>
          <a:lstStyle/>
          <a:p>
            <a:pPr>
              <a:lnSpc>
                <a:spcPct val="90000"/>
              </a:lnSpc>
            </a:pPr>
            <a:r>
              <a:rPr lang="fr-FR" sz="3100" dirty="0"/>
              <a:t>Remplir les valeurs manquantes - Computer</a:t>
            </a:r>
          </a:p>
        </p:txBody>
      </p:sp>
      <p:sp>
        <p:nvSpPr>
          <p:cNvPr id="5140" name="Rectangle 5132">
            <a:extLst>
              <a:ext uri="{FF2B5EF4-FFF2-40B4-BE49-F238E27FC236}">
                <a16:creationId xmlns:a16="http://schemas.microsoft.com/office/drawing/2014/main" id="{6BFD99CE-CDD3-4E9F-96C3-80682390A0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9" name="Espace réservé du contenu 2">
            <a:extLst>
              <a:ext uri="{FF2B5EF4-FFF2-40B4-BE49-F238E27FC236}">
                <a16:creationId xmlns:a16="http://schemas.microsoft.com/office/drawing/2014/main" id="{8E424F00-D5BB-082A-449B-1F0BE4A2DDC5}"/>
              </a:ext>
            </a:extLst>
          </p:cNvPr>
          <p:cNvSpPr>
            <a:spLocks noGrp="1"/>
          </p:cNvSpPr>
          <p:nvPr>
            <p:ph idx="1"/>
          </p:nvPr>
        </p:nvSpPr>
        <p:spPr>
          <a:xfrm>
            <a:off x="649225" y="2133600"/>
            <a:ext cx="5122652" cy="3759253"/>
          </a:xfrm>
        </p:spPr>
        <p:txBody>
          <a:bodyPr>
            <a:normAutofit/>
          </a:bodyPr>
          <a:lstStyle/>
          <a:p>
            <a:r>
              <a:rPr lang="fr-FR" dirty="0"/>
              <a:t>Le fait qu’on ai moins de données sur les années récentes est probablement du au fait que l’on ai plus de difficultés à récolter les données pour cet indicateur.</a:t>
            </a:r>
          </a:p>
          <a:p>
            <a:r>
              <a:rPr lang="fr-FR" dirty="0"/>
              <a:t>Régression linéaire choisie pour illustrer la tendance de cet indicateur.</a:t>
            </a:r>
          </a:p>
          <a:p>
            <a:r>
              <a:rPr lang="fr-FR" dirty="0"/>
              <a:t>Itération sur tous les pays pour en conserver un maximum (Pays avec données entièrement manquantes supprimés).</a:t>
            </a:r>
          </a:p>
        </p:txBody>
      </p:sp>
      <p:sp>
        <p:nvSpPr>
          <p:cNvPr id="5141" name="Rectangle 5134">
            <a:extLst>
              <a:ext uri="{FF2B5EF4-FFF2-40B4-BE49-F238E27FC236}">
                <a16:creationId xmlns:a16="http://schemas.microsoft.com/office/drawing/2014/main" id="{1BF95487-DC18-478E-948B-68EA88AD64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6040" y="645106"/>
            <a:ext cx="5451627" cy="5247747"/>
          </a:xfrm>
          <a:prstGeom prst="rect">
            <a:avLst/>
          </a:prstGeom>
          <a:solidFill>
            <a:srgbClr val="FFFFFE"/>
          </a:solidFill>
          <a:ln w="1270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22" name="Picture 2">
            <a:extLst>
              <a:ext uri="{FF2B5EF4-FFF2-40B4-BE49-F238E27FC236}">
                <a16:creationId xmlns:a16="http://schemas.microsoft.com/office/drawing/2014/main" id="{5BD317A7-42AB-27C3-CE8C-6C5B6958444C}"/>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248231" y="1462228"/>
            <a:ext cx="2483190" cy="1229178"/>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a:extLst>
              <a:ext uri="{FF2B5EF4-FFF2-40B4-BE49-F238E27FC236}">
                <a16:creationId xmlns:a16="http://schemas.microsoft.com/office/drawing/2014/main" id="{E246AD10-FD69-8EA6-44A6-0618A9CC860A}"/>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8894793" y="1465332"/>
            <a:ext cx="2483190" cy="1222970"/>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 4">
            <a:extLst>
              <a:ext uri="{FF2B5EF4-FFF2-40B4-BE49-F238E27FC236}">
                <a16:creationId xmlns:a16="http://schemas.microsoft.com/office/drawing/2014/main" id="{710DF10C-B05C-0544-9762-C8F3D4A391E7}"/>
              </a:ext>
            </a:extLst>
          </p:cNvPr>
          <p:cNvPicPr>
            <a:picLocks noChangeAspect="1"/>
          </p:cNvPicPr>
          <p:nvPr/>
        </p:nvPicPr>
        <p:blipFill>
          <a:blip r:embed="rId4"/>
          <a:stretch>
            <a:fillRect/>
          </a:stretch>
        </p:blipFill>
        <p:spPr>
          <a:xfrm>
            <a:off x="6255642" y="3801292"/>
            <a:ext cx="5112423" cy="1629457"/>
          </a:xfrm>
          <a:prstGeom prst="rect">
            <a:avLst/>
          </a:prstGeom>
        </p:spPr>
      </p:pic>
      <p:sp>
        <p:nvSpPr>
          <p:cNvPr id="5142" name="Freeform 12">
            <a:extLst>
              <a:ext uri="{FF2B5EF4-FFF2-40B4-BE49-F238E27FC236}">
                <a16:creationId xmlns:a16="http://schemas.microsoft.com/office/drawing/2014/main" id="{68CEDA20-520E-4F09-BB7A-1451DFCE4F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77173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28ADFE2-0375-1809-6D3E-FB3890D42FB1}"/>
              </a:ext>
            </a:extLst>
          </p:cNvPr>
          <p:cNvSpPr>
            <a:spLocks noGrp="1"/>
          </p:cNvSpPr>
          <p:nvPr>
            <p:ph type="title"/>
          </p:nvPr>
        </p:nvSpPr>
        <p:spPr>
          <a:xfrm>
            <a:off x="2061983" y="306333"/>
            <a:ext cx="8911687" cy="1280890"/>
          </a:xfrm>
        </p:spPr>
        <p:txBody>
          <a:bodyPr/>
          <a:lstStyle/>
          <a:p>
            <a:r>
              <a:rPr lang="fr-FR" dirty="0"/>
              <a:t>Remplir les valeurs manquantes - Internet</a:t>
            </a:r>
          </a:p>
        </p:txBody>
      </p:sp>
      <p:sp>
        <p:nvSpPr>
          <p:cNvPr id="3" name="Espace réservé du contenu 2">
            <a:extLst>
              <a:ext uri="{FF2B5EF4-FFF2-40B4-BE49-F238E27FC236}">
                <a16:creationId xmlns:a16="http://schemas.microsoft.com/office/drawing/2014/main" id="{9DAC0E52-2389-4D8E-D234-8CD62C9D4B4D}"/>
              </a:ext>
            </a:extLst>
          </p:cNvPr>
          <p:cNvSpPr>
            <a:spLocks noGrp="1"/>
          </p:cNvSpPr>
          <p:nvPr>
            <p:ph idx="1"/>
          </p:nvPr>
        </p:nvSpPr>
        <p:spPr>
          <a:xfrm>
            <a:off x="1496961" y="1505814"/>
            <a:ext cx="8915400" cy="3777622"/>
          </a:xfrm>
        </p:spPr>
        <p:txBody>
          <a:bodyPr/>
          <a:lstStyle/>
          <a:p>
            <a:r>
              <a:rPr lang="fr-FR" dirty="0"/>
              <a:t>Données d’accès à Internet pour les habitant moins vides (données plus faciles à récolter)</a:t>
            </a:r>
          </a:p>
          <a:p>
            <a:r>
              <a:rPr lang="fr-FR" dirty="0"/>
              <a:t>Valeurs manquantes principalement pour les années 1991 à 1995 (supprimées)</a:t>
            </a:r>
          </a:p>
        </p:txBody>
      </p:sp>
      <p:pic>
        <p:nvPicPr>
          <p:cNvPr id="6146" name="Picture 2">
            <a:extLst>
              <a:ext uri="{FF2B5EF4-FFF2-40B4-BE49-F238E27FC236}">
                <a16:creationId xmlns:a16="http://schemas.microsoft.com/office/drawing/2014/main" id="{49E17FFF-F3BA-35EE-4A10-84B46500F8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21576" y="4779581"/>
            <a:ext cx="3185546" cy="1784745"/>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a:extLst>
              <a:ext uri="{FF2B5EF4-FFF2-40B4-BE49-F238E27FC236}">
                <a16:creationId xmlns:a16="http://schemas.microsoft.com/office/drawing/2014/main" id="{B034EB7F-BEB3-F8B8-2846-650C2ABE99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1576" y="2786704"/>
            <a:ext cx="3530872" cy="1784745"/>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A68AC20A-0FB2-92DB-781C-7238219C39F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51664" y="3227627"/>
            <a:ext cx="6140652" cy="31039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75496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7182" name="Rectangle 7181">
            <a:extLst>
              <a:ext uri="{FF2B5EF4-FFF2-40B4-BE49-F238E27FC236}">
                <a16:creationId xmlns:a16="http://schemas.microsoft.com/office/drawing/2014/main" id="{9F2E081B-CB5A-48B7-A440-B179A2EFBC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4D609C4A-6F9C-81AE-6AF1-394C6FD9BA62}"/>
              </a:ext>
            </a:extLst>
          </p:cNvPr>
          <p:cNvSpPr>
            <a:spLocks noGrp="1"/>
          </p:cNvSpPr>
          <p:nvPr>
            <p:ph type="title"/>
          </p:nvPr>
        </p:nvSpPr>
        <p:spPr>
          <a:xfrm>
            <a:off x="649224" y="645106"/>
            <a:ext cx="3650279" cy="1259894"/>
          </a:xfrm>
        </p:spPr>
        <p:txBody>
          <a:bodyPr>
            <a:normAutofit/>
          </a:bodyPr>
          <a:lstStyle/>
          <a:p>
            <a:r>
              <a:rPr lang="fr-FR" sz="3300"/>
              <a:t>Corrélation avec l’Income Group</a:t>
            </a:r>
          </a:p>
        </p:txBody>
      </p:sp>
      <p:sp>
        <p:nvSpPr>
          <p:cNvPr id="7184" name="Rectangle 7183">
            <a:extLst>
              <a:ext uri="{FF2B5EF4-FFF2-40B4-BE49-F238E27FC236}">
                <a16:creationId xmlns:a16="http://schemas.microsoft.com/office/drawing/2014/main" id="{012F442E-AE2B-4E8D-B609-E1E0A01DA0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Espace réservé du contenu 2">
            <a:extLst>
              <a:ext uri="{FF2B5EF4-FFF2-40B4-BE49-F238E27FC236}">
                <a16:creationId xmlns:a16="http://schemas.microsoft.com/office/drawing/2014/main" id="{018B2124-3864-CF41-CCAC-EB98455EBEF9}"/>
              </a:ext>
            </a:extLst>
          </p:cNvPr>
          <p:cNvSpPr>
            <a:spLocks noGrp="1"/>
          </p:cNvSpPr>
          <p:nvPr>
            <p:ph idx="1"/>
          </p:nvPr>
        </p:nvSpPr>
        <p:spPr>
          <a:xfrm>
            <a:off x="649225" y="2133600"/>
            <a:ext cx="3650278" cy="3759253"/>
          </a:xfrm>
        </p:spPr>
        <p:txBody>
          <a:bodyPr>
            <a:normAutofit/>
          </a:bodyPr>
          <a:lstStyle/>
          <a:p>
            <a:r>
              <a:rPr lang="fr-FR" sz="1400"/>
              <a:t>Coefficient de corrélation Eta-carré de 0.8. </a:t>
            </a:r>
          </a:p>
          <a:p>
            <a:r>
              <a:rPr lang="fr-FR" sz="1400"/>
              <a:t>Corrélation très forte entre l’Income Group et l’accès à Internet</a:t>
            </a:r>
          </a:p>
          <a:p>
            <a:r>
              <a:rPr lang="fr-FR" sz="1400"/>
              <a:t>On peut remplacer les valeurs manquantes avec la médiane de l’Income Group</a:t>
            </a:r>
          </a:p>
        </p:txBody>
      </p:sp>
      <p:pic>
        <p:nvPicPr>
          <p:cNvPr id="5" name="Image 4" descr="Une image contenant texte&#10;&#10;Description générée automatiquement">
            <a:extLst>
              <a:ext uri="{FF2B5EF4-FFF2-40B4-BE49-F238E27FC236}">
                <a16:creationId xmlns:a16="http://schemas.microsoft.com/office/drawing/2014/main" id="{252499E5-D23A-7430-88A7-6ED8D6DC380B}"/>
              </a:ext>
            </a:extLst>
          </p:cNvPr>
          <p:cNvPicPr>
            <a:picLocks noChangeAspect="1"/>
          </p:cNvPicPr>
          <p:nvPr/>
        </p:nvPicPr>
        <p:blipFill>
          <a:blip r:embed="rId2"/>
          <a:stretch>
            <a:fillRect/>
          </a:stretch>
        </p:blipFill>
        <p:spPr>
          <a:xfrm>
            <a:off x="5286473" y="344888"/>
            <a:ext cx="5729156" cy="2735671"/>
          </a:xfrm>
          <a:prstGeom prst="rect">
            <a:avLst/>
          </a:prstGeom>
        </p:spPr>
      </p:pic>
      <p:pic>
        <p:nvPicPr>
          <p:cNvPr id="7170" name="Picture 2">
            <a:extLst>
              <a:ext uri="{FF2B5EF4-FFF2-40B4-BE49-F238E27FC236}">
                <a16:creationId xmlns:a16="http://schemas.microsoft.com/office/drawing/2014/main" id="{C76401D2-45CC-9AF5-A3F2-91E378D65EA8}"/>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286473" y="3448395"/>
            <a:ext cx="5759542" cy="2634990"/>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a:extLst>
              <a:ext uri="{FF2B5EF4-FFF2-40B4-BE49-F238E27FC236}">
                <a16:creationId xmlns:a16="http://schemas.microsoft.com/office/drawing/2014/main" id="{7BD50CD0-A9E5-2C81-19D2-4FD0F5B5A802}"/>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43116" y="4175533"/>
            <a:ext cx="3394926" cy="1680488"/>
          </a:xfrm>
          <a:prstGeom prst="rect">
            <a:avLst/>
          </a:prstGeom>
          <a:noFill/>
          <a:extLst>
            <a:ext uri="{909E8E84-426E-40DD-AFC4-6F175D3DCCD1}">
              <a14:hiddenFill xmlns:a14="http://schemas.microsoft.com/office/drawing/2010/main">
                <a:solidFill>
                  <a:srgbClr val="FFFFFF"/>
                </a:solidFill>
              </a14:hiddenFill>
            </a:ext>
          </a:extLst>
        </p:spPr>
      </p:pic>
      <p:sp>
        <p:nvSpPr>
          <p:cNvPr id="7186" name="Freeform 11">
            <a:extLst>
              <a:ext uri="{FF2B5EF4-FFF2-40B4-BE49-F238E27FC236}">
                <a16:creationId xmlns:a16="http://schemas.microsoft.com/office/drawing/2014/main" id="{85667E18-65F1-4B6C-B237-5784682F8A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563912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8392662-990C-9020-1E00-3896940B39D6}"/>
              </a:ext>
            </a:extLst>
          </p:cNvPr>
          <p:cNvSpPr>
            <a:spLocks noGrp="1"/>
          </p:cNvSpPr>
          <p:nvPr>
            <p:ph type="title"/>
          </p:nvPr>
        </p:nvSpPr>
        <p:spPr>
          <a:xfrm>
            <a:off x="2120977" y="230820"/>
            <a:ext cx="8911687" cy="1280890"/>
          </a:xfrm>
        </p:spPr>
        <p:txBody>
          <a:bodyPr>
            <a:normAutofit fontScale="90000"/>
          </a:bodyPr>
          <a:lstStyle/>
          <a:p>
            <a:r>
              <a:rPr lang="fr-FR" dirty="0"/>
              <a:t>Recherche d’un indicateur représentant la santé économique de la population</a:t>
            </a:r>
          </a:p>
        </p:txBody>
      </p:sp>
      <p:sp>
        <p:nvSpPr>
          <p:cNvPr id="3" name="Espace réservé du contenu 2">
            <a:extLst>
              <a:ext uri="{FF2B5EF4-FFF2-40B4-BE49-F238E27FC236}">
                <a16:creationId xmlns:a16="http://schemas.microsoft.com/office/drawing/2014/main" id="{D2C8EE86-D15C-CEF4-1C06-51FF19228985}"/>
              </a:ext>
            </a:extLst>
          </p:cNvPr>
          <p:cNvSpPr>
            <a:spLocks noGrp="1"/>
          </p:cNvSpPr>
          <p:nvPr>
            <p:ph idx="1"/>
          </p:nvPr>
        </p:nvSpPr>
        <p:spPr>
          <a:xfrm>
            <a:off x="1802631" y="1297858"/>
            <a:ext cx="8915400" cy="3777622"/>
          </a:xfrm>
        </p:spPr>
        <p:txBody>
          <a:bodyPr>
            <a:normAutofit/>
          </a:bodyPr>
          <a:lstStyle/>
          <a:p>
            <a:r>
              <a:rPr lang="fr-FR" sz="1100" dirty="0"/>
              <a:t>4 Topics clés :</a:t>
            </a:r>
          </a:p>
          <a:p>
            <a:pPr lvl="1"/>
            <a:r>
              <a:rPr lang="en-US" sz="1050" dirty="0"/>
              <a:t>Economic Policy &amp; Debt: National accounts: Atlas GNI &amp; GNI per capita </a:t>
            </a:r>
          </a:p>
          <a:p>
            <a:pPr lvl="1"/>
            <a:r>
              <a:rPr lang="en-US" sz="1050" dirty="0"/>
              <a:t>Economic Policy &amp; Debt: National accounts: US$ at constant 2010 prices: Aggregate indicators</a:t>
            </a:r>
          </a:p>
          <a:p>
            <a:pPr lvl="1"/>
            <a:r>
              <a:rPr lang="en-US" sz="1050" dirty="0"/>
              <a:t>Economic Policy &amp; Debt: National accounts: US$ at current prices: Aggregate indicators</a:t>
            </a:r>
          </a:p>
          <a:p>
            <a:pPr lvl="1"/>
            <a:r>
              <a:rPr lang="en-US" sz="1050" dirty="0"/>
              <a:t>Economic Policy &amp; Debt: Purchasing power parity</a:t>
            </a:r>
            <a:endParaRPr lang="fr-FR" sz="1050" dirty="0"/>
          </a:p>
          <a:p>
            <a:r>
              <a:rPr lang="fr-FR" sz="1250" dirty="0"/>
              <a:t>Sélection par pertinence, et moins de valeurs manquantes – GPD per capita (</a:t>
            </a:r>
            <a:r>
              <a:rPr lang="fr-FR" sz="1250" dirty="0" err="1"/>
              <a:t>current</a:t>
            </a:r>
            <a:r>
              <a:rPr lang="fr-FR" sz="1250" dirty="0"/>
              <a:t> US$)</a:t>
            </a:r>
            <a:endParaRPr lang="en-US" sz="1250" dirty="0"/>
          </a:p>
        </p:txBody>
      </p:sp>
      <p:pic>
        <p:nvPicPr>
          <p:cNvPr id="5" name="Image 4">
            <a:extLst>
              <a:ext uri="{FF2B5EF4-FFF2-40B4-BE49-F238E27FC236}">
                <a16:creationId xmlns:a16="http://schemas.microsoft.com/office/drawing/2014/main" id="{515C99E4-EB85-AE2A-6CF8-4BA5BB59681B}"/>
              </a:ext>
            </a:extLst>
          </p:cNvPr>
          <p:cNvPicPr>
            <a:picLocks noChangeAspect="1"/>
          </p:cNvPicPr>
          <p:nvPr/>
        </p:nvPicPr>
        <p:blipFill>
          <a:blip r:embed="rId2"/>
          <a:stretch>
            <a:fillRect/>
          </a:stretch>
        </p:blipFill>
        <p:spPr>
          <a:xfrm>
            <a:off x="786628" y="3186669"/>
            <a:ext cx="6076239" cy="2797967"/>
          </a:xfrm>
          <a:prstGeom prst="rect">
            <a:avLst/>
          </a:prstGeom>
        </p:spPr>
      </p:pic>
      <p:pic>
        <p:nvPicPr>
          <p:cNvPr id="7" name="Image 6">
            <a:extLst>
              <a:ext uri="{FF2B5EF4-FFF2-40B4-BE49-F238E27FC236}">
                <a16:creationId xmlns:a16="http://schemas.microsoft.com/office/drawing/2014/main" id="{740AF464-C5B2-1712-F9C1-ADA19FBC508C}"/>
              </a:ext>
            </a:extLst>
          </p:cNvPr>
          <p:cNvPicPr>
            <a:picLocks noChangeAspect="1"/>
          </p:cNvPicPr>
          <p:nvPr/>
        </p:nvPicPr>
        <p:blipFill>
          <a:blip r:embed="rId3"/>
          <a:stretch>
            <a:fillRect/>
          </a:stretch>
        </p:blipFill>
        <p:spPr>
          <a:xfrm>
            <a:off x="7246374" y="3287027"/>
            <a:ext cx="4403327" cy="3024604"/>
          </a:xfrm>
          <a:prstGeom prst="rect">
            <a:avLst/>
          </a:prstGeom>
        </p:spPr>
      </p:pic>
    </p:spTree>
    <p:extLst>
      <p:ext uri="{BB962C8B-B14F-4D97-AF65-F5344CB8AC3E}">
        <p14:creationId xmlns:p14="http://schemas.microsoft.com/office/powerpoint/2010/main" val="10463691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9F2E081B-CB5A-48B7-A440-B179A2EFBC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B5D0507F-246C-61B7-8AA3-C3038AB9E4F6}"/>
              </a:ext>
            </a:extLst>
          </p:cNvPr>
          <p:cNvSpPr>
            <a:spLocks noGrp="1"/>
          </p:cNvSpPr>
          <p:nvPr>
            <p:ph type="title"/>
          </p:nvPr>
        </p:nvSpPr>
        <p:spPr>
          <a:xfrm>
            <a:off x="649225" y="268461"/>
            <a:ext cx="9860732" cy="1259894"/>
          </a:xfrm>
        </p:spPr>
        <p:txBody>
          <a:bodyPr>
            <a:normAutofit/>
          </a:bodyPr>
          <a:lstStyle/>
          <a:p>
            <a:r>
              <a:rPr lang="fr-FR" dirty="0"/>
              <a:t>Suppression des pays pour lesquels on a aucune données sur le PIB par habitant</a:t>
            </a:r>
          </a:p>
        </p:txBody>
      </p:sp>
      <p:sp>
        <p:nvSpPr>
          <p:cNvPr id="27" name="Rectangle 26">
            <a:extLst>
              <a:ext uri="{FF2B5EF4-FFF2-40B4-BE49-F238E27FC236}">
                <a16:creationId xmlns:a16="http://schemas.microsoft.com/office/drawing/2014/main" id="{012F442E-AE2B-4E8D-B609-E1E0A01DA0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Espace réservé du contenu 2">
            <a:extLst>
              <a:ext uri="{FF2B5EF4-FFF2-40B4-BE49-F238E27FC236}">
                <a16:creationId xmlns:a16="http://schemas.microsoft.com/office/drawing/2014/main" id="{D8D70F82-D26A-7567-FF6A-0FE824EA1EF8}"/>
              </a:ext>
            </a:extLst>
          </p:cNvPr>
          <p:cNvSpPr>
            <a:spLocks noGrp="1"/>
          </p:cNvSpPr>
          <p:nvPr>
            <p:ph idx="1"/>
          </p:nvPr>
        </p:nvSpPr>
        <p:spPr>
          <a:xfrm>
            <a:off x="532441" y="1505415"/>
            <a:ext cx="11892731" cy="3759253"/>
          </a:xfrm>
        </p:spPr>
        <p:txBody>
          <a:bodyPr>
            <a:normAutofit/>
          </a:bodyPr>
          <a:lstStyle/>
          <a:p>
            <a:r>
              <a:rPr lang="fr-FR" sz="1100" dirty="0"/>
              <a:t>Forte corrélation avec l’</a:t>
            </a:r>
            <a:r>
              <a:rPr lang="fr-FR" sz="1100" dirty="0" err="1"/>
              <a:t>Income</a:t>
            </a:r>
            <a:r>
              <a:rPr lang="fr-FR" sz="1100" dirty="0"/>
              <a:t> Group (0.64)</a:t>
            </a:r>
          </a:p>
          <a:p>
            <a:r>
              <a:rPr lang="fr-FR" sz="1100" dirty="0"/>
              <a:t>Quelques pays pour lesquelles on a pas de valeurs</a:t>
            </a:r>
          </a:p>
          <a:p>
            <a:r>
              <a:rPr lang="fr-FR" sz="1100" dirty="0"/>
              <a:t>On peut remplir les valeurs entièrement vides via la médiane de l’</a:t>
            </a:r>
            <a:r>
              <a:rPr lang="fr-FR" sz="1100" dirty="0" err="1"/>
              <a:t>Income</a:t>
            </a:r>
            <a:r>
              <a:rPr lang="fr-FR" sz="1100" dirty="0"/>
              <a:t> group pour les pays Low </a:t>
            </a:r>
            <a:r>
              <a:rPr lang="fr-FR" sz="1100" dirty="0" err="1"/>
              <a:t>Income</a:t>
            </a:r>
            <a:endParaRPr lang="fr-FR" sz="1100" dirty="0"/>
          </a:p>
          <a:p>
            <a:r>
              <a:rPr lang="fr-FR" sz="1100" dirty="0"/>
              <a:t>Pour les lignes avec peu de valeurs manquantes, on utilise la médiane sur la ligne (axis =1).</a:t>
            </a:r>
          </a:p>
        </p:txBody>
      </p:sp>
      <p:pic>
        <p:nvPicPr>
          <p:cNvPr id="7" name="Image 6">
            <a:extLst>
              <a:ext uri="{FF2B5EF4-FFF2-40B4-BE49-F238E27FC236}">
                <a16:creationId xmlns:a16="http://schemas.microsoft.com/office/drawing/2014/main" id="{53C68D23-3242-C1A3-53A7-32CA567165DF}"/>
              </a:ext>
            </a:extLst>
          </p:cNvPr>
          <p:cNvPicPr>
            <a:picLocks noChangeAspect="1"/>
          </p:cNvPicPr>
          <p:nvPr/>
        </p:nvPicPr>
        <p:blipFill>
          <a:blip r:embed="rId2"/>
          <a:stretch>
            <a:fillRect/>
          </a:stretch>
        </p:blipFill>
        <p:spPr>
          <a:xfrm>
            <a:off x="532441" y="3034556"/>
            <a:ext cx="6234927" cy="2892548"/>
          </a:xfrm>
          <a:prstGeom prst="rect">
            <a:avLst/>
          </a:prstGeom>
        </p:spPr>
      </p:pic>
      <p:pic>
        <p:nvPicPr>
          <p:cNvPr id="9" name="Image 8">
            <a:extLst>
              <a:ext uri="{FF2B5EF4-FFF2-40B4-BE49-F238E27FC236}">
                <a16:creationId xmlns:a16="http://schemas.microsoft.com/office/drawing/2014/main" id="{6DE916DF-B66A-5B09-1977-E478C5F70210}"/>
              </a:ext>
            </a:extLst>
          </p:cNvPr>
          <p:cNvPicPr>
            <a:picLocks noChangeAspect="1"/>
          </p:cNvPicPr>
          <p:nvPr/>
        </p:nvPicPr>
        <p:blipFill>
          <a:blip r:embed="rId3"/>
          <a:stretch>
            <a:fillRect/>
          </a:stretch>
        </p:blipFill>
        <p:spPr>
          <a:xfrm>
            <a:off x="5176939" y="4634149"/>
            <a:ext cx="3810829" cy="1889140"/>
          </a:xfrm>
          <a:prstGeom prst="rect">
            <a:avLst/>
          </a:prstGeom>
        </p:spPr>
      </p:pic>
      <p:pic>
        <p:nvPicPr>
          <p:cNvPr id="5" name="Image 4">
            <a:extLst>
              <a:ext uri="{FF2B5EF4-FFF2-40B4-BE49-F238E27FC236}">
                <a16:creationId xmlns:a16="http://schemas.microsoft.com/office/drawing/2014/main" id="{A9B2451A-558A-12CA-F1B8-4A1526B32900}"/>
              </a:ext>
            </a:extLst>
          </p:cNvPr>
          <p:cNvPicPr>
            <a:picLocks noChangeAspect="1"/>
          </p:cNvPicPr>
          <p:nvPr/>
        </p:nvPicPr>
        <p:blipFill>
          <a:blip r:embed="rId4"/>
          <a:stretch>
            <a:fillRect/>
          </a:stretch>
        </p:blipFill>
        <p:spPr>
          <a:xfrm>
            <a:off x="9220940" y="1336766"/>
            <a:ext cx="2824680" cy="5252773"/>
          </a:xfrm>
          <a:prstGeom prst="rect">
            <a:avLst/>
          </a:prstGeom>
        </p:spPr>
      </p:pic>
      <p:sp>
        <p:nvSpPr>
          <p:cNvPr id="29" name="Freeform 11">
            <a:extLst>
              <a:ext uri="{FF2B5EF4-FFF2-40B4-BE49-F238E27FC236}">
                <a16:creationId xmlns:a16="http://schemas.microsoft.com/office/drawing/2014/main" id="{85667E18-65F1-4B6C-B237-5784682F8A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206349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8242" name="Group 8241">
            <a:extLst>
              <a:ext uri="{FF2B5EF4-FFF2-40B4-BE49-F238E27FC236}">
                <a16:creationId xmlns:a16="http://schemas.microsoft.com/office/drawing/2014/main" id="{5D1F2FD8-11FD-4495-9EFA-1D11D791D8C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8243" name="Freeform 11">
              <a:extLst>
                <a:ext uri="{FF2B5EF4-FFF2-40B4-BE49-F238E27FC236}">
                  <a16:creationId xmlns:a16="http://schemas.microsoft.com/office/drawing/2014/main" id="{F07E62E0-C435-4556-B265-2AC622C080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8244" name="Freeform 12">
              <a:extLst>
                <a:ext uri="{FF2B5EF4-FFF2-40B4-BE49-F238E27FC236}">
                  <a16:creationId xmlns:a16="http://schemas.microsoft.com/office/drawing/2014/main" id="{A31AA73F-4D24-48A1-B14B-50392BB2C8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8245" name="Freeform 13">
              <a:extLst>
                <a:ext uri="{FF2B5EF4-FFF2-40B4-BE49-F238E27FC236}">
                  <a16:creationId xmlns:a16="http://schemas.microsoft.com/office/drawing/2014/main" id="{B1A912C9-FD8E-4C0D-A7B5-5240BF1545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8246" name="Freeform 14">
              <a:extLst>
                <a:ext uri="{FF2B5EF4-FFF2-40B4-BE49-F238E27FC236}">
                  <a16:creationId xmlns:a16="http://schemas.microsoft.com/office/drawing/2014/main" id="{0C687240-9008-4C95-9A83-BAE72BF3D5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8247" name="Freeform 15">
              <a:extLst>
                <a:ext uri="{FF2B5EF4-FFF2-40B4-BE49-F238E27FC236}">
                  <a16:creationId xmlns:a16="http://schemas.microsoft.com/office/drawing/2014/main" id="{7E87EBB2-C786-4064-9E78-21C52E76FE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8248" name="Freeform 16">
              <a:extLst>
                <a:ext uri="{FF2B5EF4-FFF2-40B4-BE49-F238E27FC236}">
                  <a16:creationId xmlns:a16="http://schemas.microsoft.com/office/drawing/2014/main" id="{6AEC0C10-BB8D-4A8E-8160-9B514B5F79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8249" name="Freeform 17">
              <a:extLst>
                <a:ext uri="{FF2B5EF4-FFF2-40B4-BE49-F238E27FC236}">
                  <a16:creationId xmlns:a16="http://schemas.microsoft.com/office/drawing/2014/main" id="{3E2AE5E5-81C4-4817-85A9-6700C135C5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8250" name="Freeform 18">
              <a:extLst>
                <a:ext uri="{FF2B5EF4-FFF2-40B4-BE49-F238E27FC236}">
                  <a16:creationId xmlns:a16="http://schemas.microsoft.com/office/drawing/2014/main" id="{0E29C0C2-2A04-4AC1-9181-B811A06BE4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8251" name="Freeform 19">
              <a:extLst>
                <a:ext uri="{FF2B5EF4-FFF2-40B4-BE49-F238E27FC236}">
                  <a16:creationId xmlns:a16="http://schemas.microsoft.com/office/drawing/2014/main" id="{13DA17A5-17E1-4B7D-9ABD-C7ED44F152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8252" name="Freeform 20">
              <a:extLst>
                <a:ext uri="{FF2B5EF4-FFF2-40B4-BE49-F238E27FC236}">
                  <a16:creationId xmlns:a16="http://schemas.microsoft.com/office/drawing/2014/main" id="{7C6F6843-161E-4C29-A663-8DBA4D483D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8253" name="Freeform 21">
              <a:extLst>
                <a:ext uri="{FF2B5EF4-FFF2-40B4-BE49-F238E27FC236}">
                  <a16:creationId xmlns:a16="http://schemas.microsoft.com/office/drawing/2014/main" id="{A516671D-8E1D-4713-BE9D-81B0C35FE2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8254" name="Freeform 22">
              <a:extLst>
                <a:ext uri="{FF2B5EF4-FFF2-40B4-BE49-F238E27FC236}">
                  <a16:creationId xmlns:a16="http://schemas.microsoft.com/office/drawing/2014/main" id="{4E04D4C8-7532-4BBD-9AF8-3249324AF8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8256" name="Group 8255">
            <a:extLst>
              <a:ext uri="{FF2B5EF4-FFF2-40B4-BE49-F238E27FC236}">
                <a16:creationId xmlns:a16="http://schemas.microsoft.com/office/drawing/2014/main" id="{B87488CD-16CF-4BC7-BD9F-4F4EB13B0BC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p:grpSpPr>
        <p:sp>
          <p:nvSpPr>
            <p:cNvPr id="8257" name="Freeform 27">
              <a:extLst>
                <a:ext uri="{FF2B5EF4-FFF2-40B4-BE49-F238E27FC236}">
                  <a16:creationId xmlns:a16="http://schemas.microsoft.com/office/drawing/2014/main" id="{40224168-C932-4F63-8CEA-2465E192BF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8258" name="Freeform 28">
              <a:extLst>
                <a:ext uri="{FF2B5EF4-FFF2-40B4-BE49-F238E27FC236}">
                  <a16:creationId xmlns:a16="http://schemas.microsoft.com/office/drawing/2014/main" id="{F2291983-5E57-490B-B713-0A78B584F8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8259" name="Freeform 29">
              <a:extLst>
                <a:ext uri="{FF2B5EF4-FFF2-40B4-BE49-F238E27FC236}">
                  <a16:creationId xmlns:a16="http://schemas.microsoft.com/office/drawing/2014/main" id="{815C3A19-E287-48A6-9ECB-D0409D37FF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8260" name="Freeform 30">
              <a:extLst>
                <a:ext uri="{FF2B5EF4-FFF2-40B4-BE49-F238E27FC236}">
                  <a16:creationId xmlns:a16="http://schemas.microsoft.com/office/drawing/2014/main" id="{0196FC81-2B97-4747-859B-2475FFD126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8261" name="Freeform 31">
              <a:extLst>
                <a:ext uri="{FF2B5EF4-FFF2-40B4-BE49-F238E27FC236}">
                  <a16:creationId xmlns:a16="http://schemas.microsoft.com/office/drawing/2014/main" id="{43A76FF0-4A33-44A0-AE53-92146AA813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8262" name="Freeform 32">
              <a:extLst>
                <a:ext uri="{FF2B5EF4-FFF2-40B4-BE49-F238E27FC236}">
                  <a16:creationId xmlns:a16="http://schemas.microsoft.com/office/drawing/2014/main" id="{B94FC67F-70D7-496B-BFA2-B2AACF2ED0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8263" name="Freeform 33">
              <a:extLst>
                <a:ext uri="{FF2B5EF4-FFF2-40B4-BE49-F238E27FC236}">
                  <a16:creationId xmlns:a16="http://schemas.microsoft.com/office/drawing/2014/main" id="{761C78BD-A48E-4171-AC10-D066FDF464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8264" name="Freeform 34">
              <a:extLst>
                <a:ext uri="{FF2B5EF4-FFF2-40B4-BE49-F238E27FC236}">
                  <a16:creationId xmlns:a16="http://schemas.microsoft.com/office/drawing/2014/main" id="{8DD13455-5B55-48B7-AA52-981C48B3FB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8265" name="Freeform 35">
              <a:extLst>
                <a:ext uri="{FF2B5EF4-FFF2-40B4-BE49-F238E27FC236}">
                  <a16:creationId xmlns:a16="http://schemas.microsoft.com/office/drawing/2014/main" id="{8AFF35F4-12AC-44F3-AC19-88F2E3F9BE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8266" name="Freeform 36">
              <a:extLst>
                <a:ext uri="{FF2B5EF4-FFF2-40B4-BE49-F238E27FC236}">
                  <a16:creationId xmlns:a16="http://schemas.microsoft.com/office/drawing/2014/main" id="{410D4BFE-B9DB-440B-BF78-21B4F317F7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8267" name="Freeform 37">
              <a:extLst>
                <a:ext uri="{FF2B5EF4-FFF2-40B4-BE49-F238E27FC236}">
                  <a16:creationId xmlns:a16="http://schemas.microsoft.com/office/drawing/2014/main" id="{8F0E6EB0-F23E-4342-9FBD-3178F4B818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8268" name="Freeform 38">
              <a:extLst>
                <a:ext uri="{FF2B5EF4-FFF2-40B4-BE49-F238E27FC236}">
                  <a16:creationId xmlns:a16="http://schemas.microsoft.com/office/drawing/2014/main" id="{3A4E0803-C8CF-4E6B-95EF-BBEBF237E3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8270" name="Rectangle 8269">
            <a:extLst>
              <a:ext uri="{FF2B5EF4-FFF2-40B4-BE49-F238E27FC236}">
                <a16:creationId xmlns:a16="http://schemas.microsoft.com/office/drawing/2014/main" id="{F6D9986E-2FC4-4377-B163-42766AD821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8272" name="Freeform 6">
            <a:extLst>
              <a:ext uri="{FF2B5EF4-FFF2-40B4-BE49-F238E27FC236}">
                <a16:creationId xmlns:a16="http://schemas.microsoft.com/office/drawing/2014/main" id="{5DAD59F4-58F1-4349-B03E-23A62291C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2" name="Titre 1">
            <a:extLst>
              <a:ext uri="{FF2B5EF4-FFF2-40B4-BE49-F238E27FC236}">
                <a16:creationId xmlns:a16="http://schemas.microsoft.com/office/drawing/2014/main" id="{030E3873-0103-E0AB-BE9F-4853B53CBD80}"/>
              </a:ext>
            </a:extLst>
          </p:cNvPr>
          <p:cNvSpPr>
            <a:spLocks noGrp="1"/>
          </p:cNvSpPr>
          <p:nvPr>
            <p:ph type="title"/>
          </p:nvPr>
        </p:nvSpPr>
        <p:spPr>
          <a:xfrm>
            <a:off x="1744653" y="447006"/>
            <a:ext cx="10420124" cy="607362"/>
          </a:xfrm>
        </p:spPr>
        <p:txBody>
          <a:bodyPr vert="horz" lIns="91440" tIns="45720" rIns="91440" bIns="45720" rtlCol="0" anchor="b">
            <a:normAutofit/>
          </a:bodyPr>
          <a:lstStyle/>
          <a:p>
            <a:pPr>
              <a:lnSpc>
                <a:spcPct val="90000"/>
              </a:lnSpc>
            </a:pPr>
            <a:r>
              <a:rPr lang="en-US" sz="3200" dirty="0"/>
              <a:t>Distribution des pays par PIB par habitant </a:t>
            </a:r>
            <a:r>
              <a:rPr lang="en-US" sz="3200" dirty="0" err="1"/>
              <a:t>en</a:t>
            </a:r>
            <a:r>
              <a:rPr lang="en-US" sz="3200" dirty="0"/>
              <a:t> 2010</a:t>
            </a:r>
          </a:p>
        </p:txBody>
      </p:sp>
      <p:pic>
        <p:nvPicPr>
          <p:cNvPr id="8194" name="Picture 2">
            <a:extLst>
              <a:ext uri="{FF2B5EF4-FFF2-40B4-BE49-F238E27FC236}">
                <a16:creationId xmlns:a16="http://schemas.microsoft.com/office/drawing/2014/main" id="{7CE587EA-F9CA-B597-F1CA-0AA3A315F5CE}"/>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710783" y="4492844"/>
            <a:ext cx="4698076" cy="1879229"/>
          </a:xfrm>
          <a:prstGeom prst="rect">
            <a:avLst/>
          </a:prstGeom>
          <a:noFill/>
          <a:extLst>
            <a:ext uri="{909E8E84-426E-40DD-AFC4-6F175D3DCCD1}">
              <a14:hiddenFill xmlns:a14="http://schemas.microsoft.com/office/drawing/2010/main">
                <a:solidFill>
                  <a:srgbClr val="FFFFFF"/>
                </a:solidFill>
              </a14:hiddenFill>
            </a:ext>
          </a:extLst>
        </p:spPr>
      </p:pic>
      <p:pic>
        <p:nvPicPr>
          <p:cNvPr id="7" name="Image 6">
            <a:extLst>
              <a:ext uri="{FF2B5EF4-FFF2-40B4-BE49-F238E27FC236}">
                <a16:creationId xmlns:a16="http://schemas.microsoft.com/office/drawing/2014/main" id="{EC826280-5D8E-1866-DEFE-6A5667FA8797}"/>
              </a:ext>
            </a:extLst>
          </p:cNvPr>
          <p:cNvPicPr>
            <a:picLocks noChangeAspect="1"/>
          </p:cNvPicPr>
          <p:nvPr/>
        </p:nvPicPr>
        <p:blipFill>
          <a:blip r:embed="rId3"/>
          <a:stretch>
            <a:fillRect/>
          </a:stretch>
        </p:blipFill>
        <p:spPr>
          <a:xfrm>
            <a:off x="7335906" y="1054368"/>
            <a:ext cx="4048373" cy="2611430"/>
          </a:xfrm>
          <a:prstGeom prst="rect">
            <a:avLst/>
          </a:prstGeom>
        </p:spPr>
      </p:pic>
      <p:pic>
        <p:nvPicPr>
          <p:cNvPr id="4098" name="Picture 2">
            <a:extLst>
              <a:ext uri="{FF2B5EF4-FFF2-40B4-BE49-F238E27FC236}">
                <a16:creationId xmlns:a16="http://schemas.microsoft.com/office/drawing/2014/main" id="{A317B36A-7EBD-61F7-3B4D-3BF15A50A7D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24136" y="4016705"/>
            <a:ext cx="5271911" cy="2710092"/>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59397F6A-E1FF-9356-1ED7-C46E26FBA3C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92078" y="1289198"/>
            <a:ext cx="3857232" cy="26779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55488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1A3067E-AAE7-5137-DB39-E48049188463}"/>
              </a:ext>
            </a:extLst>
          </p:cNvPr>
          <p:cNvSpPr>
            <a:spLocks noGrp="1"/>
          </p:cNvSpPr>
          <p:nvPr>
            <p:ph type="title"/>
          </p:nvPr>
        </p:nvSpPr>
        <p:spPr>
          <a:xfrm>
            <a:off x="1687670" y="624110"/>
            <a:ext cx="4038876" cy="1280890"/>
          </a:xfrm>
        </p:spPr>
        <p:txBody>
          <a:bodyPr>
            <a:normAutofit/>
          </a:bodyPr>
          <a:lstStyle/>
          <a:p>
            <a:pPr>
              <a:lnSpc>
                <a:spcPct val="90000"/>
              </a:lnSpc>
            </a:pPr>
            <a:r>
              <a:rPr lang="fr-FR" sz="2700"/>
              <a:t>Indicateurs sur les tailles de Populations</a:t>
            </a:r>
          </a:p>
        </p:txBody>
      </p:sp>
      <p:sp>
        <p:nvSpPr>
          <p:cNvPr id="3" name="Espace réservé du contenu 2">
            <a:extLst>
              <a:ext uri="{FF2B5EF4-FFF2-40B4-BE49-F238E27FC236}">
                <a16:creationId xmlns:a16="http://schemas.microsoft.com/office/drawing/2014/main" id="{3C576523-78C9-2FC7-1313-9A75D25FB1FF}"/>
              </a:ext>
            </a:extLst>
          </p:cNvPr>
          <p:cNvSpPr>
            <a:spLocks noGrp="1"/>
          </p:cNvSpPr>
          <p:nvPr>
            <p:ph idx="1"/>
          </p:nvPr>
        </p:nvSpPr>
        <p:spPr>
          <a:xfrm>
            <a:off x="1585080" y="1614853"/>
            <a:ext cx="4042589" cy="3777622"/>
          </a:xfrm>
        </p:spPr>
        <p:txBody>
          <a:bodyPr>
            <a:normAutofit/>
          </a:bodyPr>
          <a:lstStyle/>
          <a:p>
            <a:r>
              <a:rPr lang="fr-FR" sz="1100" dirty="0">
                <a:solidFill>
                  <a:schemeClr val="tx1"/>
                </a:solidFill>
              </a:rPr>
              <a:t>Pré-sélection à partir des Topics</a:t>
            </a:r>
          </a:p>
          <a:p>
            <a:r>
              <a:rPr lang="fr-FR" sz="1100" dirty="0">
                <a:solidFill>
                  <a:schemeClr val="tx1"/>
                </a:solidFill>
              </a:rPr>
              <a:t>Affinage des indicateurs à partir de la quantité de données manquantes.</a:t>
            </a:r>
          </a:p>
          <a:p>
            <a:r>
              <a:rPr lang="fr-FR" sz="1100" dirty="0">
                <a:solidFill>
                  <a:schemeClr val="tx1"/>
                </a:solidFill>
              </a:rPr>
              <a:t>Suppression de deux Pays par manque de données (Singapore et Iles vierges US)</a:t>
            </a:r>
          </a:p>
          <a:p>
            <a:r>
              <a:rPr lang="fr-FR" sz="1100" dirty="0">
                <a:solidFill>
                  <a:schemeClr val="tx1"/>
                </a:solidFill>
              </a:rPr>
              <a:t>Remplissage des données manquantes à moins de 50% avec la médiane sur les individus</a:t>
            </a:r>
          </a:p>
        </p:txBody>
      </p:sp>
      <p:pic>
        <p:nvPicPr>
          <p:cNvPr id="9218" name="Picture 2">
            <a:extLst>
              <a:ext uri="{FF2B5EF4-FFF2-40B4-BE49-F238E27FC236}">
                <a16:creationId xmlns:a16="http://schemas.microsoft.com/office/drawing/2014/main" id="{26A989EA-D590-90E8-0D70-8D88F9B0B984}"/>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899354" y="245506"/>
            <a:ext cx="5224233" cy="2625177"/>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 4">
            <a:extLst>
              <a:ext uri="{FF2B5EF4-FFF2-40B4-BE49-F238E27FC236}">
                <a16:creationId xmlns:a16="http://schemas.microsoft.com/office/drawing/2014/main" id="{F974CE8E-D399-A8C0-EED8-49D95844B817}"/>
              </a:ext>
            </a:extLst>
          </p:cNvPr>
          <p:cNvPicPr>
            <a:picLocks noChangeAspect="1"/>
          </p:cNvPicPr>
          <p:nvPr/>
        </p:nvPicPr>
        <p:blipFill>
          <a:blip r:embed="rId3"/>
          <a:stretch>
            <a:fillRect/>
          </a:stretch>
        </p:blipFill>
        <p:spPr>
          <a:xfrm>
            <a:off x="1677255" y="3303157"/>
            <a:ext cx="3576139" cy="1397327"/>
          </a:xfrm>
          <a:prstGeom prst="rect">
            <a:avLst/>
          </a:prstGeom>
        </p:spPr>
      </p:pic>
      <p:pic>
        <p:nvPicPr>
          <p:cNvPr id="7" name="Image 6">
            <a:extLst>
              <a:ext uri="{FF2B5EF4-FFF2-40B4-BE49-F238E27FC236}">
                <a16:creationId xmlns:a16="http://schemas.microsoft.com/office/drawing/2014/main" id="{95219C6A-7CA5-2B75-9451-088E1A7072B0}"/>
              </a:ext>
            </a:extLst>
          </p:cNvPr>
          <p:cNvPicPr>
            <a:picLocks noChangeAspect="1"/>
          </p:cNvPicPr>
          <p:nvPr/>
        </p:nvPicPr>
        <p:blipFill>
          <a:blip r:embed="rId4"/>
          <a:stretch>
            <a:fillRect/>
          </a:stretch>
        </p:blipFill>
        <p:spPr>
          <a:xfrm>
            <a:off x="5989727" y="5243147"/>
            <a:ext cx="5224233" cy="1402871"/>
          </a:xfrm>
          <a:prstGeom prst="rect">
            <a:avLst/>
          </a:prstGeom>
        </p:spPr>
      </p:pic>
      <p:pic>
        <p:nvPicPr>
          <p:cNvPr id="9" name="Image 8">
            <a:extLst>
              <a:ext uri="{FF2B5EF4-FFF2-40B4-BE49-F238E27FC236}">
                <a16:creationId xmlns:a16="http://schemas.microsoft.com/office/drawing/2014/main" id="{BDECBF3C-9034-EAF2-2B06-05FB512B733E}"/>
              </a:ext>
            </a:extLst>
          </p:cNvPr>
          <p:cNvPicPr>
            <a:picLocks noChangeAspect="1"/>
          </p:cNvPicPr>
          <p:nvPr/>
        </p:nvPicPr>
        <p:blipFill>
          <a:blip r:embed="rId5"/>
          <a:stretch>
            <a:fillRect/>
          </a:stretch>
        </p:blipFill>
        <p:spPr>
          <a:xfrm>
            <a:off x="6095999" y="2870683"/>
            <a:ext cx="5066710" cy="2372464"/>
          </a:xfrm>
          <a:prstGeom prst="rect">
            <a:avLst/>
          </a:prstGeom>
        </p:spPr>
      </p:pic>
      <p:pic>
        <p:nvPicPr>
          <p:cNvPr id="5122" name="Picture 2">
            <a:extLst>
              <a:ext uri="{FF2B5EF4-FFF2-40B4-BE49-F238E27FC236}">
                <a16:creationId xmlns:a16="http://schemas.microsoft.com/office/drawing/2014/main" id="{8416584B-6A18-98B3-780A-580C8E95C19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13395" y="4700484"/>
            <a:ext cx="3939999" cy="20664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10475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5B0254F-2996-9567-7CC0-4A61D62441C6}"/>
              </a:ext>
            </a:extLst>
          </p:cNvPr>
          <p:cNvSpPr>
            <a:spLocks noGrp="1"/>
          </p:cNvSpPr>
          <p:nvPr>
            <p:ph type="title"/>
          </p:nvPr>
        </p:nvSpPr>
        <p:spPr/>
        <p:txBody>
          <a:bodyPr/>
          <a:lstStyle/>
          <a:p>
            <a:r>
              <a:rPr lang="fr-FR" dirty="0"/>
              <a:t>Sommaire</a:t>
            </a:r>
          </a:p>
        </p:txBody>
      </p:sp>
      <p:sp>
        <p:nvSpPr>
          <p:cNvPr id="3" name="Espace réservé du contenu 2">
            <a:extLst>
              <a:ext uri="{FF2B5EF4-FFF2-40B4-BE49-F238E27FC236}">
                <a16:creationId xmlns:a16="http://schemas.microsoft.com/office/drawing/2014/main" id="{B124188B-84AD-10FC-B45E-1B1FA2B1F642}"/>
              </a:ext>
            </a:extLst>
          </p:cNvPr>
          <p:cNvSpPr>
            <a:spLocks noGrp="1"/>
          </p:cNvSpPr>
          <p:nvPr>
            <p:ph idx="1"/>
          </p:nvPr>
        </p:nvSpPr>
        <p:spPr>
          <a:xfrm>
            <a:off x="2061982" y="1281760"/>
            <a:ext cx="9992365" cy="5178033"/>
          </a:xfrm>
        </p:spPr>
        <p:txBody>
          <a:bodyPr>
            <a:normAutofit fontScale="92500" lnSpcReduction="10000"/>
          </a:bodyPr>
          <a:lstStyle/>
          <a:p>
            <a:pPr>
              <a:buFont typeface="+mj-lt"/>
              <a:buAutoNum type="arabicPeriod"/>
            </a:pPr>
            <a:r>
              <a:rPr lang="fr-FR" sz="2400" dirty="0">
                <a:solidFill>
                  <a:schemeClr val="tx1"/>
                </a:solidFill>
                <a:highlight>
                  <a:srgbClr val="FFFF00"/>
                </a:highlight>
              </a:rPr>
              <a:t>Description du jeu de données</a:t>
            </a:r>
          </a:p>
          <a:p>
            <a:pPr lvl="1">
              <a:buFont typeface="+mj-lt"/>
              <a:buAutoNum type="arabicPeriod"/>
            </a:pPr>
            <a:r>
              <a:rPr lang="fr-FR" sz="2200" dirty="0" err="1"/>
              <a:t>EdStatsFootNote</a:t>
            </a:r>
            <a:r>
              <a:rPr lang="fr-FR" sz="2200" dirty="0"/>
              <a:t> - </a:t>
            </a:r>
            <a:r>
              <a:rPr lang="fr-FR" sz="2200" dirty="0" err="1"/>
              <a:t>EdStatsCountrySeries</a:t>
            </a:r>
            <a:endParaRPr lang="fr-FR" sz="2200" dirty="0"/>
          </a:p>
          <a:p>
            <a:pPr lvl="1">
              <a:buFont typeface="+mj-lt"/>
              <a:buAutoNum type="arabicPeriod"/>
            </a:pPr>
            <a:r>
              <a:rPr lang="fr-FR" sz="2200" dirty="0" err="1"/>
              <a:t>EdStatsCountry</a:t>
            </a:r>
            <a:endParaRPr lang="fr-FR" sz="2200" dirty="0"/>
          </a:p>
          <a:p>
            <a:pPr lvl="1">
              <a:buFont typeface="+mj-lt"/>
              <a:buAutoNum type="arabicPeriod"/>
            </a:pPr>
            <a:r>
              <a:rPr lang="fr-FR" sz="2200" dirty="0" err="1"/>
              <a:t>EdStatsSeries</a:t>
            </a:r>
            <a:endParaRPr lang="fr-FR" sz="2200" dirty="0"/>
          </a:p>
          <a:p>
            <a:pPr lvl="1">
              <a:buFont typeface="+mj-lt"/>
              <a:buAutoNum type="arabicPeriod"/>
            </a:pPr>
            <a:r>
              <a:rPr lang="fr-FR" sz="2200" dirty="0" err="1"/>
              <a:t>EdStatsData</a:t>
            </a:r>
            <a:endParaRPr lang="fr-FR" sz="2200" dirty="0"/>
          </a:p>
          <a:p>
            <a:pPr>
              <a:buFont typeface="+mj-lt"/>
              <a:buAutoNum type="arabicPeriod"/>
            </a:pPr>
            <a:r>
              <a:rPr lang="fr-FR" sz="2400" dirty="0"/>
              <a:t>Analyse exploratoire</a:t>
            </a:r>
          </a:p>
          <a:p>
            <a:pPr lvl="1">
              <a:buFont typeface="+mj-lt"/>
              <a:buAutoNum type="arabicPeriod"/>
            </a:pPr>
            <a:r>
              <a:rPr lang="fr-FR" sz="2200" dirty="0"/>
              <a:t>Construction du jeu de données</a:t>
            </a:r>
          </a:p>
          <a:p>
            <a:pPr lvl="1">
              <a:buFont typeface="+mj-lt"/>
              <a:buAutoNum type="arabicPeriod"/>
            </a:pPr>
            <a:r>
              <a:rPr lang="fr-FR" sz="2200" dirty="0"/>
              <a:t>Sélection des indicateurs et des Pays</a:t>
            </a:r>
          </a:p>
          <a:p>
            <a:pPr lvl="1">
              <a:buFont typeface="+mj-lt"/>
              <a:buAutoNum type="arabicPeriod"/>
            </a:pPr>
            <a:r>
              <a:rPr lang="fr-FR" sz="2200" dirty="0"/>
              <a:t>Analyse </a:t>
            </a:r>
          </a:p>
          <a:p>
            <a:pPr>
              <a:buFont typeface="+mj-lt"/>
              <a:buAutoNum type="arabicPeriod"/>
            </a:pPr>
            <a:r>
              <a:rPr lang="fr-FR" sz="2400" dirty="0"/>
              <a:t>Pays à fort potentiel</a:t>
            </a:r>
          </a:p>
          <a:p>
            <a:pPr>
              <a:buFont typeface="+mj-lt"/>
              <a:buAutoNum type="arabicPeriod"/>
            </a:pPr>
            <a:r>
              <a:rPr lang="fr-FR" sz="2400" dirty="0"/>
              <a:t>Evolution de ces pays dans le futur</a:t>
            </a:r>
          </a:p>
          <a:p>
            <a:pPr>
              <a:buFont typeface="+mj-lt"/>
              <a:buAutoNum type="arabicPeriod"/>
            </a:pPr>
            <a:r>
              <a:rPr lang="fr-FR" sz="2400" dirty="0"/>
              <a:t>Conclusions</a:t>
            </a:r>
          </a:p>
          <a:p>
            <a:endParaRPr lang="fr-FR" dirty="0"/>
          </a:p>
          <a:p>
            <a:endParaRPr lang="fr-FR" dirty="0"/>
          </a:p>
        </p:txBody>
      </p:sp>
    </p:spTree>
    <p:extLst>
      <p:ext uri="{BB962C8B-B14F-4D97-AF65-F5344CB8AC3E}">
        <p14:creationId xmlns:p14="http://schemas.microsoft.com/office/powerpoint/2010/main" val="24027090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A5E0832-8E04-AD07-E5B1-67B3F8EC17BD}"/>
              </a:ext>
            </a:extLst>
          </p:cNvPr>
          <p:cNvSpPr>
            <a:spLocks noGrp="1"/>
          </p:cNvSpPr>
          <p:nvPr>
            <p:ph type="title"/>
          </p:nvPr>
        </p:nvSpPr>
        <p:spPr>
          <a:xfrm>
            <a:off x="2033445" y="319306"/>
            <a:ext cx="8911687" cy="1479994"/>
          </a:xfrm>
        </p:spPr>
        <p:txBody>
          <a:bodyPr>
            <a:normAutofit fontScale="90000"/>
          </a:bodyPr>
          <a:lstStyle/>
          <a:p>
            <a:r>
              <a:rPr lang="fr-FR" dirty="0"/>
              <a:t>Indicateurs relatifs à la capacité des population à suivre les cours – Topic </a:t>
            </a:r>
            <a:r>
              <a:rPr lang="fr-FR" dirty="0" err="1"/>
              <a:t>Literacy</a:t>
            </a:r>
            <a:endParaRPr lang="fr-FR" dirty="0"/>
          </a:p>
        </p:txBody>
      </p:sp>
      <p:sp>
        <p:nvSpPr>
          <p:cNvPr id="3" name="Espace réservé du contenu 2">
            <a:extLst>
              <a:ext uri="{FF2B5EF4-FFF2-40B4-BE49-F238E27FC236}">
                <a16:creationId xmlns:a16="http://schemas.microsoft.com/office/drawing/2014/main" id="{AA131F5C-4277-4571-23F7-5A2B972E871A}"/>
              </a:ext>
            </a:extLst>
          </p:cNvPr>
          <p:cNvSpPr>
            <a:spLocks noGrp="1"/>
          </p:cNvSpPr>
          <p:nvPr>
            <p:ph idx="1"/>
          </p:nvPr>
        </p:nvSpPr>
        <p:spPr>
          <a:xfrm>
            <a:off x="1243155" y="1597496"/>
            <a:ext cx="8915400" cy="3777622"/>
          </a:xfrm>
        </p:spPr>
        <p:txBody>
          <a:bodyPr>
            <a:normAutofit/>
          </a:bodyPr>
          <a:lstStyle/>
          <a:p>
            <a:r>
              <a:rPr lang="fr-FR" sz="1100" dirty="0"/>
              <a:t>Ce Topic, au même titre que l’accès à internet, est clé dans le sens où une population peut-être peuplé, mais il est essentiel que cette population sache lire et écrire pour suivre les cours.</a:t>
            </a:r>
          </a:p>
          <a:p>
            <a:r>
              <a:rPr lang="fr-FR" sz="1100" dirty="0"/>
              <a:t>C’est un jeu de données encore une fois très partiel, mais il y a une corrélation forte avec l’ </a:t>
            </a:r>
            <a:r>
              <a:rPr lang="fr-FR" sz="1100" dirty="0" err="1"/>
              <a:t>income</a:t>
            </a:r>
            <a:r>
              <a:rPr lang="fr-FR" sz="1100" dirty="0"/>
              <a:t> group et la région.</a:t>
            </a:r>
          </a:p>
          <a:p>
            <a:r>
              <a:rPr lang="fr-FR" sz="1100" dirty="0"/>
              <a:t>Très peu de lignes sont entièrement manquantes.</a:t>
            </a:r>
          </a:p>
        </p:txBody>
      </p:sp>
      <p:pic>
        <p:nvPicPr>
          <p:cNvPr id="9" name="Image 8">
            <a:extLst>
              <a:ext uri="{FF2B5EF4-FFF2-40B4-BE49-F238E27FC236}">
                <a16:creationId xmlns:a16="http://schemas.microsoft.com/office/drawing/2014/main" id="{C7A51D55-DC18-0462-6A0B-41954E9FE919}"/>
              </a:ext>
            </a:extLst>
          </p:cNvPr>
          <p:cNvPicPr>
            <a:picLocks noChangeAspect="1"/>
          </p:cNvPicPr>
          <p:nvPr/>
        </p:nvPicPr>
        <p:blipFill>
          <a:blip r:embed="rId2"/>
          <a:stretch>
            <a:fillRect/>
          </a:stretch>
        </p:blipFill>
        <p:spPr>
          <a:xfrm>
            <a:off x="997468" y="2825753"/>
            <a:ext cx="4419835" cy="3703105"/>
          </a:xfrm>
          <a:prstGeom prst="rect">
            <a:avLst/>
          </a:prstGeom>
        </p:spPr>
      </p:pic>
      <p:pic>
        <p:nvPicPr>
          <p:cNvPr id="10242" name="Picture 2">
            <a:extLst>
              <a:ext uri="{FF2B5EF4-FFF2-40B4-BE49-F238E27FC236}">
                <a16:creationId xmlns:a16="http://schemas.microsoft.com/office/drawing/2014/main" id="{4DAAE700-B4E5-D44E-A5BE-54BD105163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63510" y="4003359"/>
            <a:ext cx="5453751" cy="2736107"/>
          </a:xfrm>
          <a:prstGeom prst="rect">
            <a:avLst/>
          </a:prstGeom>
          <a:noFill/>
          <a:extLst>
            <a:ext uri="{909E8E84-426E-40DD-AFC4-6F175D3DCCD1}">
              <a14:hiddenFill xmlns:a14="http://schemas.microsoft.com/office/drawing/2010/main">
                <a:solidFill>
                  <a:srgbClr val="FFFFFF"/>
                </a:solidFill>
              </a14:hiddenFill>
            </a:ext>
          </a:extLst>
        </p:spPr>
      </p:pic>
      <p:pic>
        <p:nvPicPr>
          <p:cNvPr id="11" name="Image 10">
            <a:extLst>
              <a:ext uri="{FF2B5EF4-FFF2-40B4-BE49-F238E27FC236}">
                <a16:creationId xmlns:a16="http://schemas.microsoft.com/office/drawing/2014/main" id="{2ED37DF6-78AC-FCBB-E07A-10257CA88CD0}"/>
              </a:ext>
            </a:extLst>
          </p:cNvPr>
          <p:cNvPicPr>
            <a:picLocks noChangeAspect="1"/>
          </p:cNvPicPr>
          <p:nvPr/>
        </p:nvPicPr>
        <p:blipFill>
          <a:blip r:embed="rId4"/>
          <a:stretch>
            <a:fillRect/>
          </a:stretch>
        </p:blipFill>
        <p:spPr>
          <a:xfrm>
            <a:off x="6500577" y="2404036"/>
            <a:ext cx="4895179" cy="1687007"/>
          </a:xfrm>
          <a:prstGeom prst="rect">
            <a:avLst/>
          </a:prstGeom>
        </p:spPr>
      </p:pic>
    </p:spTree>
    <p:extLst>
      <p:ext uri="{BB962C8B-B14F-4D97-AF65-F5344CB8AC3E}">
        <p14:creationId xmlns:p14="http://schemas.microsoft.com/office/powerpoint/2010/main" val="3788479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566B8F5-EDB2-717B-C543-444D9A320192}"/>
              </a:ext>
            </a:extLst>
          </p:cNvPr>
          <p:cNvSpPr>
            <a:spLocks noGrp="1"/>
          </p:cNvSpPr>
          <p:nvPr>
            <p:ph type="title"/>
          </p:nvPr>
        </p:nvSpPr>
        <p:spPr>
          <a:xfrm>
            <a:off x="1835841" y="486458"/>
            <a:ext cx="8911687" cy="1280890"/>
          </a:xfrm>
        </p:spPr>
        <p:txBody>
          <a:bodyPr/>
          <a:lstStyle/>
          <a:p>
            <a:r>
              <a:rPr lang="fr-FR" dirty="0"/>
              <a:t>Recherche d’autre indicateurs</a:t>
            </a:r>
          </a:p>
        </p:txBody>
      </p:sp>
      <p:sp>
        <p:nvSpPr>
          <p:cNvPr id="3" name="Espace réservé du contenu 2">
            <a:extLst>
              <a:ext uri="{FF2B5EF4-FFF2-40B4-BE49-F238E27FC236}">
                <a16:creationId xmlns:a16="http://schemas.microsoft.com/office/drawing/2014/main" id="{EC1F6560-03DE-424C-F95D-9AA5789E5177}"/>
              </a:ext>
            </a:extLst>
          </p:cNvPr>
          <p:cNvSpPr>
            <a:spLocks noGrp="1"/>
          </p:cNvSpPr>
          <p:nvPr>
            <p:ph idx="1"/>
          </p:nvPr>
        </p:nvSpPr>
        <p:spPr>
          <a:xfrm>
            <a:off x="1520313" y="1313824"/>
            <a:ext cx="8915400" cy="3777622"/>
          </a:xfrm>
        </p:spPr>
        <p:txBody>
          <a:bodyPr>
            <a:normAutofit/>
          </a:bodyPr>
          <a:lstStyle/>
          <a:p>
            <a:r>
              <a:rPr lang="fr-FR" sz="1200" dirty="0"/>
              <a:t>A ce stade, nous avons des indicateurs rendant compte de la situation </a:t>
            </a:r>
            <a:r>
              <a:rPr lang="fr-FR" sz="1200" dirty="0" err="1"/>
              <a:t>economique</a:t>
            </a:r>
            <a:r>
              <a:rPr lang="fr-FR" sz="1200" dirty="0"/>
              <a:t> des pays, des </a:t>
            </a:r>
            <a:r>
              <a:rPr lang="fr-FR" sz="1200" dirty="0" err="1"/>
              <a:t>accés</a:t>
            </a:r>
            <a:r>
              <a:rPr lang="fr-FR" sz="1200" dirty="0"/>
              <a:t> aux outils informatiques nécessaires, à la taille du marché potentiel, et à l'alphabétisation.</a:t>
            </a:r>
          </a:p>
          <a:p>
            <a:r>
              <a:rPr lang="fr-FR" sz="1200" dirty="0"/>
              <a:t>De nombreux autres indicateurs sont </a:t>
            </a:r>
            <a:r>
              <a:rPr lang="fr-FR" sz="1200" dirty="0" err="1"/>
              <a:t>pertinants</a:t>
            </a:r>
            <a:r>
              <a:rPr lang="fr-FR" sz="1200" dirty="0"/>
              <a:t> pour notre étude (ex: 'SABER: (</a:t>
            </a:r>
            <a:r>
              <a:rPr lang="fr-FR" sz="1200" dirty="0" err="1"/>
              <a:t>Workforce</a:t>
            </a:r>
            <a:r>
              <a:rPr lang="fr-FR" sz="1200" dirty="0"/>
              <a:t> </a:t>
            </a:r>
            <a:r>
              <a:rPr lang="fr-FR" sz="1200" dirty="0" err="1"/>
              <a:t>Development</a:t>
            </a:r>
            <a:r>
              <a:rPr lang="fr-FR" sz="1200" dirty="0"/>
              <a:t>) Policy Goal 2 Lever 3: </a:t>
            </a:r>
            <a:r>
              <a:rPr lang="fr-FR" sz="1200" dirty="0" err="1"/>
              <a:t>Diversifying</a:t>
            </a:r>
            <a:r>
              <a:rPr lang="fr-FR" sz="1200" dirty="0"/>
              <a:t> </a:t>
            </a:r>
            <a:r>
              <a:rPr lang="fr-FR" sz="1200" dirty="0" err="1"/>
              <a:t>Pathways</a:t>
            </a:r>
            <a:r>
              <a:rPr lang="fr-FR" sz="1200" dirty="0"/>
              <a:t> for </a:t>
            </a:r>
            <a:r>
              <a:rPr lang="fr-FR" sz="1200" dirty="0" err="1"/>
              <a:t>Skills</a:t>
            </a:r>
            <a:r>
              <a:rPr lang="fr-FR" sz="1200" dirty="0"/>
              <a:t> Acquisition', ...).</a:t>
            </a:r>
          </a:p>
          <a:p>
            <a:r>
              <a:rPr lang="fr-FR" sz="1200" dirty="0"/>
              <a:t>Pour voir quels autres indicateurs peuvent nous être utiles, nous allons voir quels sont ceux pour lesquels nous avons suffisamment de données.</a:t>
            </a:r>
          </a:p>
        </p:txBody>
      </p:sp>
      <p:pic>
        <p:nvPicPr>
          <p:cNvPr id="11268" name="Picture 4">
            <a:extLst>
              <a:ext uri="{FF2B5EF4-FFF2-40B4-BE49-F238E27FC236}">
                <a16:creationId xmlns:a16="http://schemas.microsoft.com/office/drawing/2014/main" id="{9453B95E-F5A1-8396-5A68-217A3860AF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686" y="3079861"/>
            <a:ext cx="5721268" cy="3461014"/>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 4">
            <a:extLst>
              <a:ext uri="{FF2B5EF4-FFF2-40B4-BE49-F238E27FC236}">
                <a16:creationId xmlns:a16="http://schemas.microsoft.com/office/drawing/2014/main" id="{AE9EF87B-61B2-903A-66F1-342C2CAFA107}"/>
              </a:ext>
            </a:extLst>
          </p:cNvPr>
          <p:cNvPicPr>
            <a:picLocks noChangeAspect="1"/>
          </p:cNvPicPr>
          <p:nvPr/>
        </p:nvPicPr>
        <p:blipFill rotWithShape="1">
          <a:blip r:embed="rId3"/>
          <a:srcRect r="12155"/>
          <a:stretch/>
        </p:blipFill>
        <p:spPr>
          <a:xfrm>
            <a:off x="6665731" y="2497655"/>
            <a:ext cx="4534609" cy="1409959"/>
          </a:xfrm>
          <a:prstGeom prst="rect">
            <a:avLst/>
          </a:prstGeom>
        </p:spPr>
      </p:pic>
      <p:pic>
        <p:nvPicPr>
          <p:cNvPr id="6146" name="Picture 2">
            <a:extLst>
              <a:ext uri="{FF2B5EF4-FFF2-40B4-BE49-F238E27FC236}">
                <a16:creationId xmlns:a16="http://schemas.microsoft.com/office/drawing/2014/main" id="{05280B19-7B35-7866-937E-27D5589746B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91684" y="3987464"/>
            <a:ext cx="5282704" cy="28037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99565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D17A238-A7B5-8C69-7F3C-FDEEBB6F4078}"/>
              </a:ext>
            </a:extLst>
          </p:cNvPr>
          <p:cNvSpPr>
            <a:spLocks noGrp="1"/>
          </p:cNvSpPr>
          <p:nvPr>
            <p:ph type="title"/>
          </p:nvPr>
        </p:nvSpPr>
        <p:spPr>
          <a:xfrm>
            <a:off x="1640156" y="420456"/>
            <a:ext cx="8911687" cy="1280890"/>
          </a:xfrm>
        </p:spPr>
        <p:txBody>
          <a:bodyPr/>
          <a:lstStyle/>
          <a:p>
            <a:r>
              <a:rPr lang="fr-FR" dirty="0"/>
              <a:t>Etat final du jeu de données</a:t>
            </a:r>
          </a:p>
        </p:txBody>
      </p:sp>
      <p:pic>
        <p:nvPicPr>
          <p:cNvPr id="5" name="Image 4">
            <a:extLst>
              <a:ext uri="{FF2B5EF4-FFF2-40B4-BE49-F238E27FC236}">
                <a16:creationId xmlns:a16="http://schemas.microsoft.com/office/drawing/2014/main" id="{FC745B49-9039-3C47-2DB8-B384E91F6A61}"/>
              </a:ext>
            </a:extLst>
          </p:cNvPr>
          <p:cNvPicPr>
            <a:picLocks noChangeAspect="1"/>
          </p:cNvPicPr>
          <p:nvPr/>
        </p:nvPicPr>
        <p:blipFill>
          <a:blip r:embed="rId3"/>
          <a:stretch>
            <a:fillRect/>
          </a:stretch>
        </p:blipFill>
        <p:spPr>
          <a:xfrm>
            <a:off x="811567" y="4622828"/>
            <a:ext cx="4847913" cy="1608239"/>
          </a:xfrm>
          <a:prstGeom prst="rect">
            <a:avLst/>
          </a:prstGeom>
        </p:spPr>
      </p:pic>
      <p:pic>
        <p:nvPicPr>
          <p:cNvPr id="7170" name="Picture 2">
            <a:extLst>
              <a:ext uri="{FF2B5EF4-FFF2-40B4-BE49-F238E27FC236}">
                <a16:creationId xmlns:a16="http://schemas.microsoft.com/office/drawing/2014/main" id="{AD116148-1A4A-BF07-3E07-C58934CEDC5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2580" y="1158485"/>
            <a:ext cx="6447190" cy="3234508"/>
          </a:xfrm>
          <a:prstGeom prst="rect">
            <a:avLst/>
          </a:prstGeom>
          <a:noFill/>
          <a:extLst>
            <a:ext uri="{909E8E84-426E-40DD-AFC4-6F175D3DCCD1}">
              <a14:hiddenFill xmlns:a14="http://schemas.microsoft.com/office/drawing/2010/main">
                <a:solidFill>
                  <a:srgbClr val="FFFFFF"/>
                </a:solidFill>
              </a14:hiddenFill>
            </a:ext>
          </a:extLst>
        </p:spPr>
      </p:pic>
      <p:pic>
        <p:nvPicPr>
          <p:cNvPr id="8" name="Image 7">
            <a:extLst>
              <a:ext uri="{FF2B5EF4-FFF2-40B4-BE49-F238E27FC236}">
                <a16:creationId xmlns:a16="http://schemas.microsoft.com/office/drawing/2014/main" id="{D8D3437A-4A47-1923-7312-AAEACC805A14}"/>
              </a:ext>
            </a:extLst>
          </p:cNvPr>
          <p:cNvPicPr>
            <a:picLocks noChangeAspect="1"/>
          </p:cNvPicPr>
          <p:nvPr/>
        </p:nvPicPr>
        <p:blipFill>
          <a:blip r:embed="rId5"/>
          <a:stretch>
            <a:fillRect/>
          </a:stretch>
        </p:blipFill>
        <p:spPr>
          <a:xfrm>
            <a:off x="8087346" y="1158485"/>
            <a:ext cx="3548963" cy="3338614"/>
          </a:xfrm>
          <a:prstGeom prst="rect">
            <a:avLst/>
          </a:prstGeom>
        </p:spPr>
      </p:pic>
      <p:sp>
        <p:nvSpPr>
          <p:cNvPr id="10" name="Espace réservé du contenu 2">
            <a:extLst>
              <a:ext uri="{FF2B5EF4-FFF2-40B4-BE49-F238E27FC236}">
                <a16:creationId xmlns:a16="http://schemas.microsoft.com/office/drawing/2014/main" id="{FD4935D4-88DA-AAAD-ECAC-099CDB66C4E1}"/>
              </a:ext>
            </a:extLst>
          </p:cNvPr>
          <p:cNvSpPr>
            <a:spLocks noGrp="1"/>
          </p:cNvSpPr>
          <p:nvPr>
            <p:ph idx="1"/>
          </p:nvPr>
        </p:nvSpPr>
        <p:spPr>
          <a:xfrm>
            <a:off x="6818966" y="4832530"/>
            <a:ext cx="5009254" cy="2025470"/>
          </a:xfrm>
        </p:spPr>
        <p:txBody>
          <a:bodyPr>
            <a:normAutofit/>
          </a:bodyPr>
          <a:lstStyle/>
          <a:p>
            <a:r>
              <a:rPr lang="fr-FR" sz="1200" dirty="0"/>
              <a:t>Suppression des pays pour lesquels on a que des valeurs manquantes pour les derniers indicateurs.</a:t>
            </a:r>
          </a:p>
          <a:p>
            <a:r>
              <a:rPr lang="fr-FR" sz="1200" dirty="0"/>
              <a:t>Filtre sur les individus avec suffisamment de valeurs</a:t>
            </a:r>
          </a:p>
          <a:p>
            <a:r>
              <a:rPr lang="fr-FR" sz="1200" dirty="0"/>
              <a:t>Remplissage des valeurs manquantes par la médiane des individus</a:t>
            </a:r>
          </a:p>
          <a:p>
            <a:r>
              <a:rPr lang="fr-FR" sz="1200" dirty="0"/>
              <a:t>11 Indicateurs retenus</a:t>
            </a:r>
          </a:p>
          <a:p>
            <a:r>
              <a:rPr lang="fr-FR" sz="1200" dirty="0"/>
              <a:t>Plus de 160 pays restants</a:t>
            </a:r>
          </a:p>
        </p:txBody>
      </p:sp>
    </p:spTree>
    <p:extLst>
      <p:ext uri="{BB962C8B-B14F-4D97-AF65-F5344CB8AC3E}">
        <p14:creationId xmlns:p14="http://schemas.microsoft.com/office/powerpoint/2010/main" val="9083181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5B0254F-2996-9567-7CC0-4A61D62441C6}"/>
              </a:ext>
            </a:extLst>
          </p:cNvPr>
          <p:cNvSpPr>
            <a:spLocks noGrp="1"/>
          </p:cNvSpPr>
          <p:nvPr>
            <p:ph type="title"/>
          </p:nvPr>
        </p:nvSpPr>
        <p:spPr/>
        <p:txBody>
          <a:bodyPr/>
          <a:lstStyle/>
          <a:p>
            <a:r>
              <a:rPr lang="fr-FR" dirty="0"/>
              <a:t>Sommaire</a:t>
            </a:r>
          </a:p>
        </p:txBody>
      </p:sp>
      <p:sp>
        <p:nvSpPr>
          <p:cNvPr id="3" name="Espace réservé du contenu 2">
            <a:extLst>
              <a:ext uri="{FF2B5EF4-FFF2-40B4-BE49-F238E27FC236}">
                <a16:creationId xmlns:a16="http://schemas.microsoft.com/office/drawing/2014/main" id="{B124188B-84AD-10FC-B45E-1B1FA2B1F642}"/>
              </a:ext>
            </a:extLst>
          </p:cNvPr>
          <p:cNvSpPr>
            <a:spLocks noGrp="1"/>
          </p:cNvSpPr>
          <p:nvPr>
            <p:ph idx="1"/>
          </p:nvPr>
        </p:nvSpPr>
        <p:spPr>
          <a:xfrm>
            <a:off x="2061982" y="1281760"/>
            <a:ext cx="9992365" cy="5178033"/>
          </a:xfrm>
        </p:spPr>
        <p:txBody>
          <a:bodyPr>
            <a:normAutofit fontScale="92500" lnSpcReduction="10000"/>
          </a:bodyPr>
          <a:lstStyle/>
          <a:p>
            <a:pPr>
              <a:buFont typeface="+mj-lt"/>
              <a:buAutoNum type="arabicPeriod"/>
            </a:pPr>
            <a:r>
              <a:rPr lang="fr-FR" sz="2400" dirty="0">
                <a:solidFill>
                  <a:schemeClr val="tx1"/>
                </a:solidFill>
              </a:rPr>
              <a:t>Description du jeu de données</a:t>
            </a:r>
          </a:p>
          <a:p>
            <a:pPr lvl="1">
              <a:buFont typeface="+mj-lt"/>
              <a:buAutoNum type="arabicPeriod"/>
            </a:pPr>
            <a:r>
              <a:rPr lang="fr-FR" sz="2200" dirty="0" err="1"/>
              <a:t>EdStatsFootNote</a:t>
            </a:r>
            <a:r>
              <a:rPr lang="fr-FR" sz="2200" dirty="0"/>
              <a:t> - </a:t>
            </a:r>
            <a:r>
              <a:rPr lang="fr-FR" sz="2200" dirty="0" err="1"/>
              <a:t>EdStatsCountrySeries</a:t>
            </a:r>
            <a:endParaRPr lang="fr-FR" sz="2200" dirty="0"/>
          </a:p>
          <a:p>
            <a:pPr lvl="1">
              <a:buFont typeface="+mj-lt"/>
              <a:buAutoNum type="arabicPeriod"/>
            </a:pPr>
            <a:r>
              <a:rPr lang="fr-FR" sz="2200" dirty="0" err="1"/>
              <a:t>EdStatsCountry</a:t>
            </a:r>
            <a:endParaRPr lang="fr-FR" sz="2200" dirty="0"/>
          </a:p>
          <a:p>
            <a:pPr lvl="1">
              <a:buFont typeface="+mj-lt"/>
              <a:buAutoNum type="arabicPeriod"/>
            </a:pPr>
            <a:r>
              <a:rPr lang="fr-FR" sz="2200" dirty="0" err="1"/>
              <a:t>EdStatsSeries</a:t>
            </a:r>
            <a:endParaRPr lang="fr-FR" sz="2200" dirty="0"/>
          </a:p>
          <a:p>
            <a:pPr lvl="1">
              <a:buFont typeface="+mj-lt"/>
              <a:buAutoNum type="arabicPeriod"/>
            </a:pPr>
            <a:r>
              <a:rPr lang="fr-FR" sz="2200" dirty="0" err="1"/>
              <a:t>EdStatsData</a:t>
            </a:r>
            <a:endParaRPr lang="fr-FR" sz="2200" dirty="0"/>
          </a:p>
          <a:p>
            <a:pPr>
              <a:buFont typeface="+mj-lt"/>
              <a:buAutoNum type="arabicPeriod"/>
            </a:pPr>
            <a:r>
              <a:rPr lang="fr-FR" sz="2400" dirty="0"/>
              <a:t>Analyse exploratoire</a:t>
            </a:r>
          </a:p>
          <a:p>
            <a:pPr lvl="1">
              <a:buFont typeface="+mj-lt"/>
              <a:buAutoNum type="arabicPeriod"/>
            </a:pPr>
            <a:r>
              <a:rPr lang="fr-FR" sz="2200" dirty="0"/>
              <a:t>Construction du jeu de données</a:t>
            </a:r>
          </a:p>
          <a:p>
            <a:pPr lvl="1">
              <a:buFont typeface="+mj-lt"/>
              <a:buAutoNum type="arabicPeriod"/>
            </a:pPr>
            <a:r>
              <a:rPr lang="fr-FR" sz="2200" dirty="0"/>
              <a:t>Sélection des indicateurs et des Pays</a:t>
            </a:r>
          </a:p>
          <a:p>
            <a:pPr lvl="1">
              <a:buFont typeface="+mj-lt"/>
              <a:buAutoNum type="arabicPeriod"/>
            </a:pPr>
            <a:r>
              <a:rPr lang="fr-FR" sz="2200" dirty="0">
                <a:highlight>
                  <a:srgbClr val="FFFF00"/>
                </a:highlight>
              </a:rPr>
              <a:t>Analyse </a:t>
            </a:r>
          </a:p>
          <a:p>
            <a:pPr>
              <a:buFont typeface="+mj-lt"/>
              <a:buAutoNum type="arabicPeriod"/>
            </a:pPr>
            <a:r>
              <a:rPr lang="fr-FR" sz="2400" dirty="0"/>
              <a:t>Pays à fort potentiel</a:t>
            </a:r>
          </a:p>
          <a:p>
            <a:pPr>
              <a:buFont typeface="+mj-lt"/>
              <a:buAutoNum type="arabicPeriod"/>
            </a:pPr>
            <a:r>
              <a:rPr lang="fr-FR" sz="2400" dirty="0"/>
              <a:t>Evolution de ces pays dans le futur</a:t>
            </a:r>
          </a:p>
          <a:p>
            <a:pPr>
              <a:buFont typeface="+mj-lt"/>
              <a:buAutoNum type="arabicPeriod"/>
            </a:pPr>
            <a:r>
              <a:rPr lang="fr-FR" sz="2400" dirty="0"/>
              <a:t>Conclusions</a:t>
            </a:r>
          </a:p>
          <a:p>
            <a:endParaRPr lang="fr-FR" dirty="0"/>
          </a:p>
          <a:p>
            <a:endParaRPr lang="fr-FR" dirty="0"/>
          </a:p>
        </p:txBody>
      </p:sp>
    </p:spTree>
    <p:extLst>
      <p:ext uri="{BB962C8B-B14F-4D97-AF65-F5344CB8AC3E}">
        <p14:creationId xmlns:p14="http://schemas.microsoft.com/office/powerpoint/2010/main" val="26996498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1BACAF7-6F95-53F1-6584-026D616BB048}"/>
              </a:ext>
            </a:extLst>
          </p:cNvPr>
          <p:cNvSpPr>
            <a:spLocks noGrp="1"/>
          </p:cNvSpPr>
          <p:nvPr>
            <p:ph type="title"/>
          </p:nvPr>
        </p:nvSpPr>
        <p:spPr>
          <a:xfrm>
            <a:off x="1640156" y="490055"/>
            <a:ext cx="8911687" cy="1280890"/>
          </a:xfrm>
        </p:spPr>
        <p:txBody>
          <a:bodyPr/>
          <a:lstStyle/>
          <a:p>
            <a:r>
              <a:rPr lang="fr-FR" dirty="0"/>
              <a:t>Analyse du jeu de données final</a:t>
            </a:r>
          </a:p>
        </p:txBody>
      </p:sp>
      <p:sp>
        <p:nvSpPr>
          <p:cNvPr id="3" name="Espace réservé du contenu 2">
            <a:extLst>
              <a:ext uri="{FF2B5EF4-FFF2-40B4-BE49-F238E27FC236}">
                <a16:creationId xmlns:a16="http://schemas.microsoft.com/office/drawing/2014/main" id="{AE566F48-DB2F-E501-42A8-99BB692FAB9B}"/>
              </a:ext>
            </a:extLst>
          </p:cNvPr>
          <p:cNvSpPr>
            <a:spLocks noGrp="1"/>
          </p:cNvSpPr>
          <p:nvPr>
            <p:ph idx="1"/>
          </p:nvPr>
        </p:nvSpPr>
        <p:spPr>
          <a:xfrm>
            <a:off x="4054122" y="1329267"/>
            <a:ext cx="7516989" cy="2256671"/>
          </a:xfrm>
        </p:spPr>
        <p:txBody>
          <a:bodyPr>
            <a:normAutofit/>
          </a:bodyPr>
          <a:lstStyle/>
          <a:p>
            <a:r>
              <a:rPr lang="fr-FR" sz="1200" dirty="0"/>
              <a:t>Rajout des indicateurs statistiques classiques pour chaque individu dans de nouvelles colonnes</a:t>
            </a:r>
          </a:p>
          <a:p>
            <a:r>
              <a:rPr lang="fr-FR" sz="1200" dirty="0"/>
              <a:t>Création d’un nouveau jeu de donnée – Tableau croisé dynamique pour avoir les valeurs moyennes par individu pour chaque indicateur</a:t>
            </a:r>
          </a:p>
          <a:p>
            <a:r>
              <a:rPr lang="fr-FR" sz="1200" dirty="0"/>
              <a:t>Forte corrélation entre certaines variables</a:t>
            </a:r>
          </a:p>
        </p:txBody>
      </p:sp>
      <p:pic>
        <p:nvPicPr>
          <p:cNvPr id="5" name="Image 4">
            <a:extLst>
              <a:ext uri="{FF2B5EF4-FFF2-40B4-BE49-F238E27FC236}">
                <a16:creationId xmlns:a16="http://schemas.microsoft.com/office/drawing/2014/main" id="{368343AA-74C6-76DB-F037-BAC675216603}"/>
              </a:ext>
            </a:extLst>
          </p:cNvPr>
          <p:cNvPicPr>
            <a:picLocks noChangeAspect="1"/>
          </p:cNvPicPr>
          <p:nvPr/>
        </p:nvPicPr>
        <p:blipFill>
          <a:blip r:embed="rId3"/>
          <a:stretch>
            <a:fillRect/>
          </a:stretch>
        </p:blipFill>
        <p:spPr>
          <a:xfrm>
            <a:off x="543222" y="1646069"/>
            <a:ext cx="3407059" cy="2412655"/>
          </a:xfrm>
          <a:prstGeom prst="rect">
            <a:avLst/>
          </a:prstGeom>
        </p:spPr>
      </p:pic>
      <p:pic>
        <p:nvPicPr>
          <p:cNvPr id="7" name="Image 6">
            <a:extLst>
              <a:ext uri="{FF2B5EF4-FFF2-40B4-BE49-F238E27FC236}">
                <a16:creationId xmlns:a16="http://schemas.microsoft.com/office/drawing/2014/main" id="{DB3E08AF-784D-E684-10F0-CA9F75A70A80}"/>
              </a:ext>
            </a:extLst>
          </p:cNvPr>
          <p:cNvPicPr>
            <a:picLocks noChangeAspect="1"/>
          </p:cNvPicPr>
          <p:nvPr/>
        </p:nvPicPr>
        <p:blipFill>
          <a:blip r:embed="rId4"/>
          <a:stretch>
            <a:fillRect/>
          </a:stretch>
        </p:blipFill>
        <p:spPr>
          <a:xfrm>
            <a:off x="4054121" y="2389864"/>
            <a:ext cx="3708545" cy="1681782"/>
          </a:xfrm>
          <a:prstGeom prst="rect">
            <a:avLst/>
          </a:prstGeom>
        </p:spPr>
      </p:pic>
      <p:pic>
        <p:nvPicPr>
          <p:cNvPr id="9" name="Image 8">
            <a:extLst>
              <a:ext uri="{FF2B5EF4-FFF2-40B4-BE49-F238E27FC236}">
                <a16:creationId xmlns:a16="http://schemas.microsoft.com/office/drawing/2014/main" id="{89B75438-9377-4FB0-EBB7-4888DC31B621}"/>
              </a:ext>
            </a:extLst>
          </p:cNvPr>
          <p:cNvPicPr>
            <a:picLocks noChangeAspect="1"/>
          </p:cNvPicPr>
          <p:nvPr/>
        </p:nvPicPr>
        <p:blipFill>
          <a:blip r:embed="rId5"/>
          <a:stretch>
            <a:fillRect/>
          </a:stretch>
        </p:blipFill>
        <p:spPr>
          <a:xfrm>
            <a:off x="543222" y="4269690"/>
            <a:ext cx="7021799" cy="2412655"/>
          </a:xfrm>
          <a:prstGeom prst="rect">
            <a:avLst/>
          </a:prstGeom>
        </p:spPr>
      </p:pic>
      <p:pic>
        <p:nvPicPr>
          <p:cNvPr id="11" name="Image 10">
            <a:extLst>
              <a:ext uri="{FF2B5EF4-FFF2-40B4-BE49-F238E27FC236}">
                <a16:creationId xmlns:a16="http://schemas.microsoft.com/office/drawing/2014/main" id="{5C55EE24-B283-B0A7-BAD3-32304BCC1175}"/>
              </a:ext>
            </a:extLst>
          </p:cNvPr>
          <p:cNvPicPr>
            <a:picLocks noChangeAspect="1"/>
          </p:cNvPicPr>
          <p:nvPr/>
        </p:nvPicPr>
        <p:blipFill>
          <a:blip r:embed="rId6"/>
          <a:stretch>
            <a:fillRect/>
          </a:stretch>
        </p:blipFill>
        <p:spPr>
          <a:xfrm>
            <a:off x="8050992" y="2212622"/>
            <a:ext cx="3917244" cy="4645378"/>
          </a:xfrm>
          <a:prstGeom prst="rect">
            <a:avLst/>
          </a:prstGeom>
        </p:spPr>
      </p:pic>
    </p:spTree>
    <p:extLst>
      <p:ext uri="{BB962C8B-B14F-4D97-AF65-F5344CB8AC3E}">
        <p14:creationId xmlns:p14="http://schemas.microsoft.com/office/powerpoint/2010/main" val="21777402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9EB7CD4-DF7F-309A-DC05-A14021B015B4}"/>
              </a:ext>
            </a:extLst>
          </p:cNvPr>
          <p:cNvSpPr>
            <a:spLocks noGrp="1"/>
          </p:cNvSpPr>
          <p:nvPr>
            <p:ph type="title"/>
          </p:nvPr>
        </p:nvSpPr>
        <p:spPr>
          <a:xfrm>
            <a:off x="2254259" y="306333"/>
            <a:ext cx="8911687" cy="1280890"/>
          </a:xfrm>
        </p:spPr>
        <p:txBody>
          <a:bodyPr/>
          <a:lstStyle/>
          <a:p>
            <a:r>
              <a:rPr lang="fr-FR" dirty="0"/>
              <a:t>Ordres de grandeur des indicateurs classiques</a:t>
            </a:r>
          </a:p>
        </p:txBody>
      </p:sp>
      <p:pic>
        <p:nvPicPr>
          <p:cNvPr id="5" name="Image 4">
            <a:extLst>
              <a:ext uri="{FF2B5EF4-FFF2-40B4-BE49-F238E27FC236}">
                <a16:creationId xmlns:a16="http://schemas.microsoft.com/office/drawing/2014/main" id="{00CB73FD-F02A-4E25-00E6-8C4E15579610}"/>
              </a:ext>
            </a:extLst>
          </p:cNvPr>
          <p:cNvPicPr>
            <a:picLocks noChangeAspect="1"/>
          </p:cNvPicPr>
          <p:nvPr/>
        </p:nvPicPr>
        <p:blipFill rotWithShape="1">
          <a:blip r:embed="rId2"/>
          <a:srcRect r="35193"/>
          <a:stretch/>
        </p:blipFill>
        <p:spPr>
          <a:xfrm>
            <a:off x="632247" y="1587223"/>
            <a:ext cx="3409175" cy="5077510"/>
          </a:xfrm>
          <a:prstGeom prst="rect">
            <a:avLst/>
          </a:prstGeom>
        </p:spPr>
      </p:pic>
      <p:pic>
        <p:nvPicPr>
          <p:cNvPr id="6" name="Image 5">
            <a:extLst>
              <a:ext uri="{FF2B5EF4-FFF2-40B4-BE49-F238E27FC236}">
                <a16:creationId xmlns:a16="http://schemas.microsoft.com/office/drawing/2014/main" id="{16D46F6B-0A87-3EC6-0590-25BB4774E65C}"/>
              </a:ext>
            </a:extLst>
          </p:cNvPr>
          <p:cNvPicPr>
            <a:picLocks noChangeAspect="1"/>
          </p:cNvPicPr>
          <p:nvPr/>
        </p:nvPicPr>
        <p:blipFill rotWithShape="1">
          <a:blip r:embed="rId3"/>
          <a:srcRect r="25412"/>
          <a:stretch/>
        </p:blipFill>
        <p:spPr>
          <a:xfrm>
            <a:off x="4402052" y="1474157"/>
            <a:ext cx="3193606" cy="5077510"/>
          </a:xfrm>
          <a:prstGeom prst="rect">
            <a:avLst/>
          </a:prstGeom>
        </p:spPr>
      </p:pic>
      <p:pic>
        <p:nvPicPr>
          <p:cNvPr id="8" name="Image 7">
            <a:extLst>
              <a:ext uri="{FF2B5EF4-FFF2-40B4-BE49-F238E27FC236}">
                <a16:creationId xmlns:a16="http://schemas.microsoft.com/office/drawing/2014/main" id="{D3871A87-9C57-8136-24DA-4EB92E5A4D76}"/>
              </a:ext>
            </a:extLst>
          </p:cNvPr>
          <p:cNvPicPr>
            <a:picLocks noChangeAspect="1"/>
          </p:cNvPicPr>
          <p:nvPr/>
        </p:nvPicPr>
        <p:blipFill>
          <a:blip r:embed="rId4"/>
          <a:stretch>
            <a:fillRect/>
          </a:stretch>
        </p:blipFill>
        <p:spPr>
          <a:xfrm>
            <a:off x="7956289" y="1512277"/>
            <a:ext cx="3209657" cy="5039390"/>
          </a:xfrm>
          <a:prstGeom prst="rect">
            <a:avLst/>
          </a:prstGeom>
        </p:spPr>
      </p:pic>
    </p:spTree>
    <p:extLst>
      <p:ext uri="{BB962C8B-B14F-4D97-AF65-F5344CB8AC3E}">
        <p14:creationId xmlns:p14="http://schemas.microsoft.com/office/powerpoint/2010/main" val="17870270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5B0254F-2996-9567-7CC0-4A61D62441C6}"/>
              </a:ext>
            </a:extLst>
          </p:cNvPr>
          <p:cNvSpPr>
            <a:spLocks noGrp="1"/>
          </p:cNvSpPr>
          <p:nvPr>
            <p:ph type="title"/>
          </p:nvPr>
        </p:nvSpPr>
        <p:spPr/>
        <p:txBody>
          <a:bodyPr/>
          <a:lstStyle/>
          <a:p>
            <a:r>
              <a:rPr lang="fr-FR" dirty="0"/>
              <a:t>Sommaire</a:t>
            </a:r>
          </a:p>
        </p:txBody>
      </p:sp>
      <p:sp>
        <p:nvSpPr>
          <p:cNvPr id="3" name="Espace réservé du contenu 2">
            <a:extLst>
              <a:ext uri="{FF2B5EF4-FFF2-40B4-BE49-F238E27FC236}">
                <a16:creationId xmlns:a16="http://schemas.microsoft.com/office/drawing/2014/main" id="{B124188B-84AD-10FC-B45E-1B1FA2B1F642}"/>
              </a:ext>
            </a:extLst>
          </p:cNvPr>
          <p:cNvSpPr>
            <a:spLocks noGrp="1"/>
          </p:cNvSpPr>
          <p:nvPr>
            <p:ph idx="1"/>
          </p:nvPr>
        </p:nvSpPr>
        <p:spPr>
          <a:xfrm>
            <a:off x="2061982" y="1281760"/>
            <a:ext cx="9992365" cy="5178033"/>
          </a:xfrm>
        </p:spPr>
        <p:txBody>
          <a:bodyPr>
            <a:normAutofit fontScale="92500" lnSpcReduction="10000"/>
          </a:bodyPr>
          <a:lstStyle/>
          <a:p>
            <a:pPr>
              <a:buFont typeface="+mj-lt"/>
              <a:buAutoNum type="arabicPeriod"/>
            </a:pPr>
            <a:r>
              <a:rPr lang="fr-FR" sz="2400" dirty="0">
                <a:solidFill>
                  <a:schemeClr val="tx1"/>
                </a:solidFill>
              </a:rPr>
              <a:t>Description du jeu de données</a:t>
            </a:r>
          </a:p>
          <a:p>
            <a:pPr lvl="1">
              <a:buFont typeface="+mj-lt"/>
              <a:buAutoNum type="arabicPeriod"/>
            </a:pPr>
            <a:r>
              <a:rPr lang="fr-FR" sz="2200" dirty="0" err="1"/>
              <a:t>EdStatsFootNote</a:t>
            </a:r>
            <a:r>
              <a:rPr lang="fr-FR" sz="2200" dirty="0"/>
              <a:t> - </a:t>
            </a:r>
            <a:r>
              <a:rPr lang="fr-FR" sz="2200" dirty="0" err="1"/>
              <a:t>EdStatsCountrySeries</a:t>
            </a:r>
            <a:endParaRPr lang="fr-FR" sz="2200" dirty="0"/>
          </a:p>
          <a:p>
            <a:pPr lvl="1">
              <a:buFont typeface="+mj-lt"/>
              <a:buAutoNum type="arabicPeriod"/>
            </a:pPr>
            <a:r>
              <a:rPr lang="fr-FR" sz="2200" dirty="0" err="1"/>
              <a:t>EdStatsCountry</a:t>
            </a:r>
            <a:endParaRPr lang="fr-FR" sz="2200" dirty="0"/>
          </a:p>
          <a:p>
            <a:pPr lvl="1">
              <a:buFont typeface="+mj-lt"/>
              <a:buAutoNum type="arabicPeriod"/>
            </a:pPr>
            <a:r>
              <a:rPr lang="fr-FR" sz="2200" dirty="0" err="1"/>
              <a:t>EdStatsSeries</a:t>
            </a:r>
            <a:endParaRPr lang="fr-FR" sz="2200" dirty="0"/>
          </a:p>
          <a:p>
            <a:pPr lvl="1">
              <a:buFont typeface="+mj-lt"/>
              <a:buAutoNum type="arabicPeriod"/>
            </a:pPr>
            <a:r>
              <a:rPr lang="fr-FR" sz="2200" dirty="0" err="1"/>
              <a:t>EdStatsData</a:t>
            </a:r>
            <a:endParaRPr lang="fr-FR" sz="2200" dirty="0"/>
          </a:p>
          <a:p>
            <a:pPr>
              <a:buFont typeface="+mj-lt"/>
              <a:buAutoNum type="arabicPeriod"/>
            </a:pPr>
            <a:r>
              <a:rPr lang="fr-FR" sz="2400" dirty="0"/>
              <a:t>Analyse exploratoire</a:t>
            </a:r>
          </a:p>
          <a:p>
            <a:pPr lvl="1">
              <a:buFont typeface="+mj-lt"/>
              <a:buAutoNum type="arabicPeriod"/>
            </a:pPr>
            <a:r>
              <a:rPr lang="fr-FR" sz="2200" dirty="0"/>
              <a:t>Construction du jeu de données</a:t>
            </a:r>
          </a:p>
          <a:p>
            <a:pPr lvl="1">
              <a:buFont typeface="+mj-lt"/>
              <a:buAutoNum type="arabicPeriod"/>
            </a:pPr>
            <a:r>
              <a:rPr lang="fr-FR" sz="2200" dirty="0"/>
              <a:t>Sélection des indicateurs et des Pays</a:t>
            </a:r>
          </a:p>
          <a:p>
            <a:pPr lvl="1">
              <a:buFont typeface="+mj-lt"/>
              <a:buAutoNum type="arabicPeriod"/>
            </a:pPr>
            <a:r>
              <a:rPr lang="fr-FR" sz="2200" dirty="0"/>
              <a:t>Analyse </a:t>
            </a:r>
          </a:p>
          <a:p>
            <a:pPr>
              <a:buFont typeface="+mj-lt"/>
              <a:buAutoNum type="arabicPeriod"/>
            </a:pPr>
            <a:r>
              <a:rPr lang="fr-FR" sz="2400" dirty="0">
                <a:highlight>
                  <a:srgbClr val="FFFF00"/>
                </a:highlight>
              </a:rPr>
              <a:t>Pays à fort potentiel</a:t>
            </a:r>
          </a:p>
          <a:p>
            <a:pPr>
              <a:buFont typeface="+mj-lt"/>
              <a:buAutoNum type="arabicPeriod"/>
            </a:pPr>
            <a:r>
              <a:rPr lang="fr-FR" sz="2400" dirty="0"/>
              <a:t>Evolution de ces pays dans le futur</a:t>
            </a:r>
          </a:p>
          <a:p>
            <a:pPr>
              <a:buFont typeface="+mj-lt"/>
              <a:buAutoNum type="arabicPeriod"/>
            </a:pPr>
            <a:r>
              <a:rPr lang="fr-FR" sz="2400" dirty="0"/>
              <a:t>Conclusions</a:t>
            </a:r>
          </a:p>
          <a:p>
            <a:endParaRPr lang="fr-FR" dirty="0"/>
          </a:p>
          <a:p>
            <a:endParaRPr lang="fr-FR" dirty="0"/>
          </a:p>
        </p:txBody>
      </p:sp>
    </p:spTree>
    <p:extLst>
      <p:ext uri="{BB962C8B-B14F-4D97-AF65-F5344CB8AC3E}">
        <p14:creationId xmlns:p14="http://schemas.microsoft.com/office/powerpoint/2010/main" val="412241403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CD15B3F-2F37-66A3-D782-21D68FC81FE3}"/>
              </a:ext>
            </a:extLst>
          </p:cNvPr>
          <p:cNvSpPr>
            <a:spLocks noGrp="1"/>
          </p:cNvSpPr>
          <p:nvPr>
            <p:ph type="title"/>
          </p:nvPr>
        </p:nvSpPr>
        <p:spPr>
          <a:xfrm>
            <a:off x="2028481" y="612821"/>
            <a:ext cx="8911687" cy="1280890"/>
          </a:xfrm>
        </p:spPr>
        <p:txBody>
          <a:bodyPr/>
          <a:lstStyle/>
          <a:p>
            <a:r>
              <a:rPr lang="fr-FR" dirty="0"/>
              <a:t>Création des scores</a:t>
            </a:r>
          </a:p>
        </p:txBody>
      </p:sp>
      <p:sp>
        <p:nvSpPr>
          <p:cNvPr id="3" name="Espace réservé du contenu 2">
            <a:extLst>
              <a:ext uri="{FF2B5EF4-FFF2-40B4-BE49-F238E27FC236}">
                <a16:creationId xmlns:a16="http://schemas.microsoft.com/office/drawing/2014/main" id="{1D841085-DB0F-0275-7887-0A6C5960D3BB}"/>
              </a:ext>
            </a:extLst>
          </p:cNvPr>
          <p:cNvSpPr>
            <a:spLocks noGrp="1"/>
          </p:cNvSpPr>
          <p:nvPr>
            <p:ph idx="1"/>
          </p:nvPr>
        </p:nvSpPr>
        <p:spPr>
          <a:xfrm>
            <a:off x="1437745" y="1253266"/>
            <a:ext cx="8915400" cy="462844"/>
          </a:xfrm>
        </p:spPr>
        <p:txBody>
          <a:bodyPr>
            <a:normAutofit/>
          </a:bodyPr>
          <a:lstStyle/>
          <a:p>
            <a:r>
              <a:rPr lang="fr-FR" sz="1400" dirty="0"/>
              <a:t>Création d’indicateurs intermédiaires</a:t>
            </a:r>
          </a:p>
        </p:txBody>
      </p:sp>
      <p:pic>
        <p:nvPicPr>
          <p:cNvPr id="5" name="Image 4">
            <a:extLst>
              <a:ext uri="{FF2B5EF4-FFF2-40B4-BE49-F238E27FC236}">
                <a16:creationId xmlns:a16="http://schemas.microsoft.com/office/drawing/2014/main" id="{A8B7A1E7-E749-D215-BAC9-DFE89725298D}"/>
              </a:ext>
            </a:extLst>
          </p:cNvPr>
          <p:cNvPicPr>
            <a:picLocks noChangeAspect="1"/>
          </p:cNvPicPr>
          <p:nvPr/>
        </p:nvPicPr>
        <p:blipFill>
          <a:blip r:embed="rId2"/>
          <a:stretch>
            <a:fillRect/>
          </a:stretch>
        </p:blipFill>
        <p:spPr>
          <a:xfrm>
            <a:off x="1437745" y="1628473"/>
            <a:ext cx="6617535" cy="1456163"/>
          </a:xfrm>
          <a:prstGeom prst="rect">
            <a:avLst/>
          </a:prstGeom>
        </p:spPr>
      </p:pic>
      <p:sp>
        <p:nvSpPr>
          <p:cNvPr id="6" name="Espace réservé du contenu 2">
            <a:extLst>
              <a:ext uri="{FF2B5EF4-FFF2-40B4-BE49-F238E27FC236}">
                <a16:creationId xmlns:a16="http://schemas.microsoft.com/office/drawing/2014/main" id="{9E1776E1-A4DB-AD65-8B47-46D2FBCB44D4}"/>
              </a:ext>
            </a:extLst>
          </p:cNvPr>
          <p:cNvSpPr txBox="1">
            <a:spLocks/>
          </p:cNvSpPr>
          <p:nvPr/>
        </p:nvSpPr>
        <p:spPr>
          <a:xfrm>
            <a:off x="952322" y="3644885"/>
            <a:ext cx="8915400" cy="2600294"/>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fr-FR" sz="1000" dirty="0"/>
              <a:t>Création de 4 Score en utilisant la méthode </a:t>
            </a:r>
            <a:r>
              <a:rPr lang="fr-FR" sz="1000" dirty="0" err="1"/>
              <a:t>qcut</a:t>
            </a:r>
            <a:r>
              <a:rPr lang="fr-FR" sz="1000" dirty="0"/>
              <a:t>()</a:t>
            </a:r>
          </a:p>
          <a:p>
            <a:pPr lvl="1"/>
            <a:r>
              <a:rPr lang="fr-FR" sz="900" dirty="0"/>
              <a:t>- GDP_SCORE : Nous renseigne sur le revenu moyen de la population d'un pays</a:t>
            </a:r>
          </a:p>
          <a:p>
            <a:pPr lvl="1"/>
            <a:r>
              <a:rPr lang="fr-FR" sz="900" dirty="0"/>
              <a:t>- POP_SKILL_SCORE : Nous renseigne sur la quantité de personnes lettrées au sein d'un pays</a:t>
            </a:r>
          </a:p>
          <a:p>
            <a:pPr lvl="1"/>
            <a:r>
              <a:rPr lang="fr-FR" sz="900" dirty="0"/>
              <a:t>- POP_COMM_SCORE : Nous renseigne sur la capacité technique d'une population à suivre les cours en ligne </a:t>
            </a:r>
          </a:p>
          <a:p>
            <a:pPr lvl="1"/>
            <a:r>
              <a:rPr lang="fr-FR" sz="900" dirty="0"/>
              <a:t>- POP_UNEMPLOYED_SCORE : Nous renseigne sur la quantité de personnes sans activité professionnelle</a:t>
            </a:r>
          </a:p>
          <a:p>
            <a:pPr marL="457200" lvl="1" indent="0">
              <a:buNone/>
            </a:pPr>
            <a:endParaRPr lang="fr-FR" sz="900" dirty="0"/>
          </a:p>
          <a:p>
            <a:r>
              <a:rPr lang="fr-FR" sz="1100" dirty="0"/>
              <a:t>Création du score de synthèse, somme des scores précédents</a:t>
            </a:r>
          </a:p>
        </p:txBody>
      </p:sp>
      <p:pic>
        <p:nvPicPr>
          <p:cNvPr id="8" name="Image 7">
            <a:extLst>
              <a:ext uri="{FF2B5EF4-FFF2-40B4-BE49-F238E27FC236}">
                <a16:creationId xmlns:a16="http://schemas.microsoft.com/office/drawing/2014/main" id="{07276CD0-ACF6-8822-365E-1BBD19223D93}"/>
              </a:ext>
            </a:extLst>
          </p:cNvPr>
          <p:cNvPicPr>
            <a:picLocks noChangeAspect="1"/>
          </p:cNvPicPr>
          <p:nvPr/>
        </p:nvPicPr>
        <p:blipFill>
          <a:blip r:embed="rId3"/>
          <a:stretch>
            <a:fillRect/>
          </a:stretch>
        </p:blipFill>
        <p:spPr>
          <a:xfrm>
            <a:off x="1437745" y="3119805"/>
            <a:ext cx="5717916" cy="495553"/>
          </a:xfrm>
          <a:prstGeom prst="rect">
            <a:avLst/>
          </a:prstGeom>
        </p:spPr>
      </p:pic>
      <p:pic>
        <p:nvPicPr>
          <p:cNvPr id="10" name="Image 9">
            <a:extLst>
              <a:ext uri="{FF2B5EF4-FFF2-40B4-BE49-F238E27FC236}">
                <a16:creationId xmlns:a16="http://schemas.microsoft.com/office/drawing/2014/main" id="{329AA4F7-0FBE-16BC-84F9-292D6E1AD250}"/>
              </a:ext>
            </a:extLst>
          </p:cNvPr>
          <p:cNvPicPr>
            <a:picLocks noChangeAspect="1"/>
          </p:cNvPicPr>
          <p:nvPr/>
        </p:nvPicPr>
        <p:blipFill>
          <a:blip r:embed="rId4"/>
          <a:stretch>
            <a:fillRect/>
          </a:stretch>
        </p:blipFill>
        <p:spPr>
          <a:xfrm>
            <a:off x="7820708" y="3459843"/>
            <a:ext cx="4094028" cy="1296061"/>
          </a:xfrm>
          <a:prstGeom prst="rect">
            <a:avLst/>
          </a:prstGeom>
        </p:spPr>
      </p:pic>
      <p:pic>
        <p:nvPicPr>
          <p:cNvPr id="12" name="Image 11">
            <a:extLst>
              <a:ext uri="{FF2B5EF4-FFF2-40B4-BE49-F238E27FC236}">
                <a16:creationId xmlns:a16="http://schemas.microsoft.com/office/drawing/2014/main" id="{231D9C5B-84F9-6BA3-6AD3-6FC8298612FC}"/>
              </a:ext>
            </a:extLst>
          </p:cNvPr>
          <p:cNvPicPr>
            <a:picLocks noChangeAspect="1"/>
          </p:cNvPicPr>
          <p:nvPr/>
        </p:nvPicPr>
        <p:blipFill>
          <a:blip r:embed="rId5"/>
          <a:stretch>
            <a:fillRect/>
          </a:stretch>
        </p:blipFill>
        <p:spPr>
          <a:xfrm>
            <a:off x="5895445" y="5131111"/>
            <a:ext cx="6161089" cy="1449668"/>
          </a:xfrm>
          <a:prstGeom prst="rect">
            <a:avLst/>
          </a:prstGeom>
        </p:spPr>
      </p:pic>
    </p:spTree>
    <p:extLst>
      <p:ext uri="{BB962C8B-B14F-4D97-AF65-F5344CB8AC3E}">
        <p14:creationId xmlns:p14="http://schemas.microsoft.com/office/powerpoint/2010/main" val="29124017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778F15F-5676-FA0F-7C4C-43E67C1AC4C7}"/>
              </a:ext>
            </a:extLst>
          </p:cNvPr>
          <p:cNvSpPr>
            <a:spLocks noGrp="1"/>
          </p:cNvSpPr>
          <p:nvPr>
            <p:ph type="title"/>
          </p:nvPr>
        </p:nvSpPr>
        <p:spPr>
          <a:xfrm>
            <a:off x="2005903" y="601532"/>
            <a:ext cx="10028053" cy="1280890"/>
          </a:xfrm>
        </p:spPr>
        <p:txBody>
          <a:bodyPr/>
          <a:lstStyle/>
          <a:p>
            <a:r>
              <a:rPr lang="fr-FR" dirty="0"/>
              <a:t>Sélection des Pays avec les meilleurs scores</a:t>
            </a:r>
          </a:p>
        </p:txBody>
      </p:sp>
      <p:pic>
        <p:nvPicPr>
          <p:cNvPr id="8194" name="Picture 2">
            <a:extLst>
              <a:ext uri="{FF2B5EF4-FFF2-40B4-BE49-F238E27FC236}">
                <a16:creationId xmlns:a16="http://schemas.microsoft.com/office/drawing/2014/main" id="{A7793EBE-97D7-B8CB-2A28-FA1A68A4688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0212" y="1734171"/>
            <a:ext cx="2831382" cy="1987263"/>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 4">
            <a:extLst>
              <a:ext uri="{FF2B5EF4-FFF2-40B4-BE49-F238E27FC236}">
                <a16:creationId xmlns:a16="http://schemas.microsoft.com/office/drawing/2014/main" id="{22CA3460-1572-BAAF-85C4-928069913520}"/>
              </a:ext>
            </a:extLst>
          </p:cNvPr>
          <p:cNvPicPr>
            <a:picLocks noChangeAspect="1"/>
          </p:cNvPicPr>
          <p:nvPr/>
        </p:nvPicPr>
        <p:blipFill>
          <a:blip r:embed="rId3"/>
          <a:stretch>
            <a:fillRect/>
          </a:stretch>
        </p:blipFill>
        <p:spPr>
          <a:xfrm>
            <a:off x="7124156" y="1467555"/>
            <a:ext cx="4683217" cy="5023183"/>
          </a:xfrm>
          <a:prstGeom prst="rect">
            <a:avLst/>
          </a:prstGeom>
        </p:spPr>
      </p:pic>
      <p:pic>
        <p:nvPicPr>
          <p:cNvPr id="8196" name="Picture 4">
            <a:extLst>
              <a:ext uri="{FF2B5EF4-FFF2-40B4-BE49-F238E27FC236}">
                <a16:creationId xmlns:a16="http://schemas.microsoft.com/office/drawing/2014/main" id="{5258FF4B-550F-92F4-FA1E-BEEAE4EE05F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0226" y="3917597"/>
            <a:ext cx="4188943" cy="2940403"/>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a:extLst>
              <a:ext uri="{FF2B5EF4-FFF2-40B4-BE49-F238E27FC236}">
                <a16:creationId xmlns:a16="http://schemas.microsoft.com/office/drawing/2014/main" id="{FD742D96-A2A0-5E59-41CE-CF10CFFA29E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21594" y="1609377"/>
            <a:ext cx="3222875" cy="2236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717670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C4846EA-283D-DD10-2E49-F4EFF52D3B64}"/>
              </a:ext>
            </a:extLst>
          </p:cNvPr>
          <p:cNvSpPr>
            <a:spLocks noGrp="1"/>
          </p:cNvSpPr>
          <p:nvPr>
            <p:ph type="title"/>
          </p:nvPr>
        </p:nvSpPr>
        <p:spPr>
          <a:xfrm>
            <a:off x="1764334" y="635399"/>
            <a:ext cx="8911687" cy="1280890"/>
          </a:xfrm>
        </p:spPr>
        <p:txBody>
          <a:bodyPr/>
          <a:lstStyle/>
          <a:p>
            <a:r>
              <a:rPr lang="fr-FR" dirty="0"/>
              <a:t>Focus sur les régions</a:t>
            </a:r>
          </a:p>
        </p:txBody>
      </p:sp>
      <p:pic>
        <p:nvPicPr>
          <p:cNvPr id="5" name="Image 4">
            <a:extLst>
              <a:ext uri="{FF2B5EF4-FFF2-40B4-BE49-F238E27FC236}">
                <a16:creationId xmlns:a16="http://schemas.microsoft.com/office/drawing/2014/main" id="{0FC0BE1E-0430-7DFB-5C7F-C6B7169BF287}"/>
              </a:ext>
            </a:extLst>
          </p:cNvPr>
          <p:cNvPicPr>
            <a:picLocks noChangeAspect="1"/>
          </p:cNvPicPr>
          <p:nvPr/>
        </p:nvPicPr>
        <p:blipFill>
          <a:blip r:embed="rId2"/>
          <a:stretch>
            <a:fillRect/>
          </a:stretch>
        </p:blipFill>
        <p:spPr>
          <a:xfrm>
            <a:off x="853478" y="1556456"/>
            <a:ext cx="6325212" cy="1899355"/>
          </a:xfrm>
          <a:prstGeom prst="rect">
            <a:avLst/>
          </a:prstGeom>
        </p:spPr>
      </p:pic>
      <p:pic>
        <p:nvPicPr>
          <p:cNvPr id="9218" name="Picture 2">
            <a:extLst>
              <a:ext uri="{FF2B5EF4-FFF2-40B4-BE49-F238E27FC236}">
                <a16:creationId xmlns:a16="http://schemas.microsoft.com/office/drawing/2014/main" id="{D2806C54-492A-1B15-7423-BBC52F26A0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74950" y="3749122"/>
            <a:ext cx="2667768" cy="2517422"/>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a:extLst>
              <a:ext uri="{FF2B5EF4-FFF2-40B4-BE49-F238E27FC236}">
                <a16:creationId xmlns:a16="http://schemas.microsoft.com/office/drawing/2014/main" id="{B1F95F6A-C631-7610-F63E-2FAC1D60923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1220" y="3793066"/>
            <a:ext cx="2706227" cy="2553713"/>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a:extLst>
              <a:ext uri="{FF2B5EF4-FFF2-40B4-BE49-F238E27FC236}">
                <a16:creationId xmlns:a16="http://schemas.microsoft.com/office/drawing/2014/main" id="{360BB188-850F-7D0D-0008-23B21436D1B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20880" y="3793066"/>
            <a:ext cx="2706227" cy="2553713"/>
          </a:xfrm>
          <a:prstGeom prst="rect">
            <a:avLst/>
          </a:prstGeom>
          <a:noFill/>
          <a:extLst>
            <a:ext uri="{909E8E84-426E-40DD-AFC4-6F175D3DCCD1}">
              <a14:hiddenFill xmlns:a14="http://schemas.microsoft.com/office/drawing/2010/main">
                <a:solidFill>
                  <a:srgbClr val="FFFFFF"/>
                </a:solidFill>
              </a14:hiddenFill>
            </a:ext>
          </a:extLst>
        </p:spPr>
      </p:pic>
      <p:pic>
        <p:nvPicPr>
          <p:cNvPr id="9224" name="Picture 8">
            <a:extLst>
              <a:ext uri="{FF2B5EF4-FFF2-40B4-BE49-F238E27FC236}">
                <a16:creationId xmlns:a16="http://schemas.microsoft.com/office/drawing/2014/main" id="{A25E035E-6B98-41E7-19F6-39AFBB5DE41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96001" y="3793066"/>
            <a:ext cx="2574632" cy="2429535"/>
          </a:xfrm>
          <a:prstGeom prst="rect">
            <a:avLst/>
          </a:prstGeom>
          <a:noFill/>
          <a:extLst>
            <a:ext uri="{909E8E84-426E-40DD-AFC4-6F175D3DCCD1}">
              <a14:hiddenFill xmlns:a14="http://schemas.microsoft.com/office/drawing/2010/main">
                <a:solidFill>
                  <a:srgbClr val="FFFFFF"/>
                </a:solidFill>
              </a14:hiddenFill>
            </a:ext>
          </a:extLst>
        </p:spPr>
      </p:pic>
      <p:pic>
        <p:nvPicPr>
          <p:cNvPr id="9226" name="Picture 10">
            <a:extLst>
              <a:ext uri="{FF2B5EF4-FFF2-40B4-BE49-F238E27FC236}">
                <a16:creationId xmlns:a16="http://schemas.microsoft.com/office/drawing/2014/main" id="{C244445E-C0AB-7373-2A5F-6C6CA208C19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24408" y="237066"/>
            <a:ext cx="3901722" cy="355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7731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4632C11-6845-2245-6C99-1E22C661AFEB}"/>
              </a:ext>
            </a:extLst>
          </p:cNvPr>
          <p:cNvSpPr>
            <a:spLocks noGrp="1"/>
          </p:cNvSpPr>
          <p:nvPr>
            <p:ph type="title"/>
          </p:nvPr>
        </p:nvSpPr>
        <p:spPr>
          <a:xfrm>
            <a:off x="2592925" y="437297"/>
            <a:ext cx="8911687" cy="1280890"/>
          </a:xfrm>
        </p:spPr>
        <p:txBody>
          <a:bodyPr/>
          <a:lstStyle/>
          <a:p>
            <a:r>
              <a:rPr lang="fr-FR" dirty="0" err="1"/>
              <a:t>EdStatsFootNote</a:t>
            </a:r>
            <a:endParaRPr lang="fr-FR" dirty="0"/>
          </a:p>
        </p:txBody>
      </p:sp>
      <p:sp>
        <p:nvSpPr>
          <p:cNvPr id="3" name="Espace réservé du contenu 2">
            <a:extLst>
              <a:ext uri="{FF2B5EF4-FFF2-40B4-BE49-F238E27FC236}">
                <a16:creationId xmlns:a16="http://schemas.microsoft.com/office/drawing/2014/main" id="{B1B31099-3765-24F9-3B13-5B520D1E6B98}"/>
              </a:ext>
            </a:extLst>
          </p:cNvPr>
          <p:cNvSpPr>
            <a:spLocks noGrp="1"/>
          </p:cNvSpPr>
          <p:nvPr>
            <p:ph idx="1"/>
          </p:nvPr>
        </p:nvSpPr>
        <p:spPr>
          <a:xfrm>
            <a:off x="1552338" y="1077742"/>
            <a:ext cx="8915400" cy="3777622"/>
          </a:xfrm>
        </p:spPr>
        <p:txBody>
          <a:bodyPr>
            <a:normAutofit/>
          </a:bodyPr>
          <a:lstStyle/>
          <a:p>
            <a:r>
              <a:rPr lang="fr-FR" sz="1100" dirty="0"/>
              <a:t>643638 individus décrits par 5 variables qualitatives nominales </a:t>
            </a:r>
          </a:p>
          <a:p>
            <a:endParaRPr lang="fr-FR" sz="1100" dirty="0"/>
          </a:p>
          <a:p>
            <a:endParaRPr lang="fr-FR" sz="1100" dirty="0"/>
          </a:p>
        </p:txBody>
      </p:sp>
      <p:pic>
        <p:nvPicPr>
          <p:cNvPr id="5" name="Image 4">
            <a:extLst>
              <a:ext uri="{FF2B5EF4-FFF2-40B4-BE49-F238E27FC236}">
                <a16:creationId xmlns:a16="http://schemas.microsoft.com/office/drawing/2014/main" id="{F8266311-473B-2358-A231-11C9200ACFFA}"/>
              </a:ext>
            </a:extLst>
          </p:cNvPr>
          <p:cNvPicPr>
            <a:picLocks noChangeAspect="1"/>
          </p:cNvPicPr>
          <p:nvPr/>
        </p:nvPicPr>
        <p:blipFill>
          <a:blip r:embed="rId2"/>
          <a:stretch>
            <a:fillRect/>
          </a:stretch>
        </p:blipFill>
        <p:spPr>
          <a:xfrm>
            <a:off x="1237359" y="2213037"/>
            <a:ext cx="3402373" cy="2399336"/>
          </a:xfrm>
          <a:prstGeom prst="rect">
            <a:avLst/>
          </a:prstGeom>
        </p:spPr>
      </p:pic>
      <p:pic>
        <p:nvPicPr>
          <p:cNvPr id="7" name="Image 6">
            <a:extLst>
              <a:ext uri="{FF2B5EF4-FFF2-40B4-BE49-F238E27FC236}">
                <a16:creationId xmlns:a16="http://schemas.microsoft.com/office/drawing/2014/main" id="{3306DB15-93A9-0A33-B190-1FA3DA24D139}"/>
              </a:ext>
            </a:extLst>
          </p:cNvPr>
          <p:cNvPicPr>
            <a:picLocks noChangeAspect="1"/>
          </p:cNvPicPr>
          <p:nvPr/>
        </p:nvPicPr>
        <p:blipFill>
          <a:blip r:embed="rId3"/>
          <a:stretch>
            <a:fillRect/>
          </a:stretch>
        </p:blipFill>
        <p:spPr>
          <a:xfrm>
            <a:off x="1265911" y="4508812"/>
            <a:ext cx="3402373" cy="2240177"/>
          </a:xfrm>
          <a:prstGeom prst="rect">
            <a:avLst/>
          </a:prstGeom>
        </p:spPr>
      </p:pic>
      <p:pic>
        <p:nvPicPr>
          <p:cNvPr id="9" name="Image 8">
            <a:extLst>
              <a:ext uri="{FF2B5EF4-FFF2-40B4-BE49-F238E27FC236}">
                <a16:creationId xmlns:a16="http://schemas.microsoft.com/office/drawing/2014/main" id="{12FFCDDA-B818-B51D-F39C-D2031ED09DC0}"/>
              </a:ext>
            </a:extLst>
          </p:cNvPr>
          <p:cNvPicPr>
            <a:picLocks noChangeAspect="1"/>
          </p:cNvPicPr>
          <p:nvPr/>
        </p:nvPicPr>
        <p:blipFill>
          <a:blip r:embed="rId4"/>
          <a:stretch>
            <a:fillRect/>
          </a:stretch>
        </p:blipFill>
        <p:spPr>
          <a:xfrm>
            <a:off x="5006688" y="4612373"/>
            <a:ext cx="6231967" cy="2136616"/>
          </a:xfrm>
          <a:prstGeom prst="rect">
            <a:avLst/>
          </a:prstGeom>
        </p:spPr>
      </p:pic>
      <p:pic>
        <p:nvPicPr>
          <p:cNvPr id="11" name="Image 10">
            <a:extLst>
              <a:ext uri="{FF2B5EF4-FFF2-40B4-BE49-F238E27FC236}">
                <a16:creationId xmlns:a16="http://schemas.microsoft.com/office/drawing/2014/main" id="{DFC2C3AC-4E83-7317-C741-B1ECD289B707}"/>
              </a:ext>
            </a:extLst>
          </p:cNvPr>
          <p:cNvPicPr>
            <a:picLocks noChangeAspect="1"/>
          </p:cNvPicPr>
          <p:nvPr/>
        </p:nvPicPr>
        <p:blipFill>
          <a:blip r:embed="rId5"/>
          <a:stretch>
            <a:fillRect/>
          </a:stretch>
        </p:blipFill>
        <p:spPr>
          <a:xfrm>
            <a:off x="4715039" y="2217672"/>
            <a:ext cx="3379325" cy="2291140"/>
          </a:xfrm>
          <a:prstGeom prst="rect">
            <a:avLst/>
          </a:prstGeom>
        </p:spPr>
      </p:pic>
      <p:pic>
        <p:nvPicPr>
          <p:cNvPr id="13" name="Image 12">
            <a:extLst>
              <a:ext uri="{FF2B5EF4-FFF2-40B4-BE49-F238E27FC236}">
                <a16:creationId xmlns:a16="http://schemas.microsoft.com/office/drawing/2014/main" id="{A792FD11-847B-23D7-E96C-DEBD36AAAA0C}"/>
              </a:ext>
            </a:extLst>
          </p:cNvPr>
          <p:cNvPicPr>
            <a:picLocks noChangeAspect="1"/>
          </p:cNvPicPr>
          <p:nvPr/>
        </p:nvPicPr>
        <p:blipFill>
          <a:blip r:embed="rId6"/>
          <a:stretch>
            <a:fillRect/>
          </a:stretch>
        </p:blipFill>
        <p:spPr>
          <a:xfrm>
            <a:off x="8447611" y="2232532"/>
            <a:ext cx="2791045" cy="2261419"/>
          </a:xfrm>
          <a:prstGeom prst="rect">
            <a:avLst/>
          </a:prstGeom>
        </p:spPr>
      </p:pic>
      <p:pic>
        <p:nvPicPr>
          <p:cNvPr id="6" name="Image 5">
            <a:extLst>
              <a:ext uri="{FF2B5EF4-FFF2-40B4-BE49-F238E27FC236}">
                <a16:creationId xmlns:a16="http://schemas.microsoft.com/office/drawing/2014/main" id="{4F5F7F08-3731-3223-B9DF-70ECCADE2AB2}"/>
              </a:ext>
            </a:extLst>
          </p:cNvPr>
          <p:cNvPicPr>
            <a:picLocks noChangeAspect="1"/>
          </p:cNvPicPr>
          <p:nvPr/>
        </p:nvPicPr>
        <p:blipFill>
          <a:blip r:embed="rId7"/>
          <a:stretch>
            <a:fillRect/>
          </a:stretch>
        </p:blipFill>
        <p:spPr>
          <a:xfrm>
            <a:off x="1237359" y="1465896"/>
            <a:ext cx="1273189" cy="747141"/>
          </a:xfrm>
          <a:prstGeom prst="rect">
            <a:avLst/>
          </a:prstGeom>
        </p:spPr>
      </p:pic>
    </p:spTree>
    <p:extLst>
      <p:ext uri="{BB962C8B-B14F-4D97-AF65-F5344CB8AC3E}">
        <p14:creationId xmlns:p14="http://schemas.microsoft.com/office/powerpoint/2010/main" val="277334104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5B0254F-2996-9567-7CC0-4A61D62441C6}"/>
              </a:ext>
            </a:extLst>
          </p:cNvPr>
          <p:cNvSpPr>
            <a:spLocks noGrp="1"/>
          </p:cNvSpPr>
          <p:nvPr>
            <p:ph type="title"/>
          </p:nvPr>
        </p:nvSpPr>
        <p:spPr/>
        <p:txBody>
          <a:bodyPr/>
          <a:lstStyle/>
          <a:p>
            <a:r>
              <a:rPr lang="fr-FR" dirty="0"/>
              <a:t>Sommaire</a:t>
            </a:r>
          </a:p>
        </p:txBody>
      </p:sp>
      <p:sp>
        <p:nvSpPr>
          <p:cNvPr id="3" name="Espace réservé du contenu 2">
            <a:extLst>
              <a:ext uri="{FF2B5EF4-FFF2-40B4-BE49-F238E27FC236}">
                <a16:creationId xmlns:a16="http://schemas.microsoft.com/office/drawing/2014/main" id="{B124188B-84AD-10FC-B45E-1B1FA2B1F642}"/>
              </a:ext>
            </a:extLst>
          </p:cNvPr>
          <p:cNvSpPr>
            <a:spLocks noGrp="1"/>
          </p:cNvSpPr>
          <p:nvPr>
            <p:ph idx="1"/>
          </p:nvPr>
        </p:nvSpPr>
        <p:spPr>
          <a:xfrm>
            <a:off x="2061982" y="1281760"/>
            <a:ext cx="9992365" cy="5178033"/>
          </a:xfrm>
        </p:spPr>
        <p:txBody>
          <a:bodyPr>
            <a:normAutofit fontScale="92500" lnSpcReduction="10000"/>
          </a:bodyPr>
          <a:lstStyle/>
          <a:p>
            <a:pPr>
              <a:buFont typeface="+mj-lt"/>
              <a:buAutoNum type="arabicPeriod"/>
            </a:pPr>
            <a:r>
              <a:rPr lang="fr-FR" sz="2400" dirty="0">
                <a:solidFill>
                  <a:schemeClr val="tx1"/>
                </a:solidFill>
              </a:rPr>
              <a:t>Description du jeu de données</a:t>
            </a:r>
          </a:p>
          <a:p>
            <a:pPr lvl="1">
              <a:buFont typeface="+mj-lt"/>
              <a:buAutoNum type="arabicPeriod"/>
            </a:pPr>
            <a:r>
              <a:rPr lang="fr-FR" sz="2200" dirty="0" err="1"/>
              <a:t>EdStatsFootNote</a:t>
            </a:r>
            <a:r>
              <a:rPr lang="fr-FR" sz="2200" dirty="0"/>
              <a:t> - </a:t>
            </a:r>
            <a:r>
              <a:rPr lang="fr-FR" sz="2200" dirty="0" err="1"/>
              <a:t>EdStatsCountrySeries</a:t>
            </a:r>
            <a:endParaRPr lang="fr-FR" sz="2200" dirty="0"/>
          </a:p>
          <a:p>
            <a:pPr lvl="1">
              <a:buFont typeface="+mj-lt"/>
              <a:buAutoNum type="arabicPeriod"/>
            </a:pPr>
            <a:r>
              <a:rPr lang="fr-FR" sz="2200" dirty="0" err="1"/>
              <a:t>EdStatsCountry</a:t>
            </a:r>
            <a:endParaRPr lang="fr-FR" sz="2200" dirty="0"/>
          </a:p>
          <a:p>
            <a:pPr lvl="1">
              <a:buFont typeface="+mj-lt"/>
              <a:buAutoNum type="arabicPeriod"/>
            </a:pPr>
            <a:r>
              <a:rPr lang="fr-FR" sz="2200" dirty="0" err="1"/>
              <a:t>EdStatsSeries</a:t>
            </a:r>
            <a:endParaRPr lang="fr-FR" sz="2200" dirty="0"/>
          </a:p>
          <a:p>
            <a:pPr lvl="1">
              <a:buFont typeface="+mj-lt"/>
              <a:buAutoNum type="arabicPeriod"/>
            </a:pPr>
            <a:r>
              <a:rPr lang="fr-FR" sz="2200" dirty="0" err="1"/>
              <a:t>EdStatsData</a:t>
            </a:r>
            <a:endParaRPr lang="fr-FR" sz="2200" dirty="0"/>
          </a:p>
          <a:p>
            <a:pPr>
              <a:buFont typeface="+mj-lt"/>
              <a:buAutoNum type="arabicPeriod"/>
            </a:pPr>
            <a:r>
              <a:rPr lang="fr-FR" sz="2400" dirty="0"/>
              <a:t>Analyse exploratoire</a:t>
            </a:r>
          </a:p>
          <a:p>
            <a:pPr lvl="1">
              <a:buFont typeface="+mj-lt"/>
              <a:buAutoNum type="arabicPeriod"/>
            </a:pPr>
            <a:r>
              <a:rPr lang="fr-FR" sz="2200" dirty="0"/>
              <a:t>Construction du jeu de données</a:t>
            </a:r>
          </a:p>
          <a:p>
            <a:pPr lvl="1">
              <a:buFont typeface="+mj-lt"/>
              <a:buAutoNum type="arabicPeriod"/>
            </a:pPr>
            <a:r>
              <a:rPr lang="fr-FR" sz="2200" dirty="0"/>
              <a:t>Sélection des indicateurs et des Pays</a:t>
            </a:r>
          </a:p>
          <a:p>
            <a:pPr lvl="1">
              <a:buFont typeface="+mj-lt"/>
              <a:buAutoNum type="arabicPeriod"/>
            </a:pPr>
            <a:r>
              <a:rPr lang="fr-FR" sz="2200" dirty="0"/>
              <a:t>Analyse </a:t>
            </a:r>
          </a:p>
          <a:p>
            <a:pPr>
              <a:buFont typeface="+mj-lt"/>
              <a:buAutoNum type="arabicPeriod"/>
            </a:pPr>
            <a:r>
              <a:rPr lang="fr-FR" sz="2400" dirty="0"/>
              <a:t>Pays à fort potentiel</a:t>
            </a:r>
          </a:p>
          <a:p>
            <a:pPr>
              <a:buFont typeface="+mj-lt"/>
              <a:buAutoNum type="arabicPeriod"/>
            </a:pPr>
            <a:r>
              <a:rPr lang="fr-FR" sz="2400" dirty="0">
                <a:highlight>
                  <a:srgbClr val="FFFF00"/>
                </a:highlight>
              </a:rPr>
              <a:t>Evolution de ces pays dans le futur</a:t>
            </a:r>
          </a:p>
          <a:p>
            <a:pPr>
              <a:buFont typeface="+mj-lt"/>
              <a:buAutoNum type="arabicPeriod"/>
            </a:pPr>
            <a:r>
              <a:rPr lang="fr-FR" sz="2400" dirty="0"/>
              <a:t>Conclusions</a:t>
            </a:r>
          </a:p>
          <a:p>
            <a:endParaRPr lang="fr-FR" dirty="0"/>
          </a:p>
          <a:p>
            <a:endParaRPr lang="fr-FR" dirty="0"/>
          </a:p>
        </p:txBody>
      </p:sp>
    </p:spTree>
    <p:extLst>
      <p:ext uri="{BB962C8B-B14F-4D97-AF65-F5344CB8AC3E}">
        <p14:creationId xmlns:p14="http://schemas.microsoft.com/office/powerpoint/2010/main" val="35337478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6259F4C-C233-317A-8DE3-95A77779DF7A}"/>
              </a:ext>
            </a:extLst>
          </p:cNvPr>
          <p:cNvSpPr>
            <a:spLocks noGrp="1"/>
          </p:cNvSpPr>
          <p:nvPr>
            <p:ph type="title"/>
          </p:nvPr>
        </p:nvSpPr>
        <p:spPr>
          <a:xfrm>
            <a:off x="2197814" y="646688"/>
            <a:ext cx="8911687" cy="1280890"/>
          </a:xfrm>
        </p:spPr>
        <p:txBody>
          <a:bodyPr/>
          <a:lstStyle/>
          <a:p>
            <a:r>
              <a:rPr lang="fr-FR" dirty="0"/>
              <a:t>Sélection des indicateurs</a:t>
            </a:r>
          </a:p>
        </p:txBody>
      </p:sp>
      <p:sp>
        <p:nvSpPr>
          <p:cNvPr id="3" name="Espace réservé du contenu 2">
            <a:extLst>
              <a:ext uri="{FF2B5EF4-FFF2-40B4-BE49-F238E27FC236}">
                <a16:creationId xmlns:a16="http://schemas.microsoft.com/office/drawing/2014/main" id="{19795AE2-4BED-9055-6EFF-B9EDDA6DE6C5}"/>
              </a:ext>
            </a:extLst>
          </p:cNvPr>
          <p:cNvSpPr>
            <a:spLocks noGrp="1"/>
          </p:cNvSpPr>
          <p:nvPr>
            <p:ph idx="1"/>
          </p:nvPr>
        </p:nvSpPr>
        <p:spPr>
          <a:xfrm>
            <a:off x="1810279" y="1540189"/>
            <a:ext cx="8915400" cy="3777622"/>
          </a:xfrm>
        </p:spPr>
        <p:txBody>
          <a:bodyPr>
            <a:normAutofit/>
          </a:bodyPr>
          <a:lstStyle/>
          <a:p>
            <a:r>
              <a:rPr lang="fr-FR" sz="1100" dirty="0"/>
              <a:t>On reprend le jeu de données de base en ne conservant que les colonnes 2020 à 2100</a:t>
            </a:r>
          </a:p>
          <a:p>
            <a:r>
              <a:rPr lang="fr-FR" sz="1100" dirty="0"/>
              <a:t>On liste les indicateurs présents sur cette période (Base </a:t>
            </a:r>
            <a:r>
              <a:rPr lang="fr-FR" sz="1100" dirty="0" err="1"/>
              <a:t>Period</a:t>
            </a:r>
            <a:r>
              <a:rPr lang="fr-FR" sz="1100" dirty="0"/>
              <a:t> 2020+)</a:t>
            </a:r>
          </a:p>
          <a:p>
            <a:r>
              <a:rPr lang="fr-FR" sz="1100" dirty="0"/>
              <a:t>Filtre des indicateur concernant la population totale cible (ayant un niveau au moins </a:t>
            </a:r>
            <a:r>
              <a:rPr lang="fr-FR" sz="1100" dirty="0" err="1"/>
              <a:t>lower</a:t>
            </a:r>
            <a:r>
              <a:rPr lang="fr-FR" sz="1100" dirty="0"/>
              <a:t> </a:t>
            </a:r>
            <a:r>
              <a:rPr lang="fr-FR" sz="1100" dirty="0" err="1"/>
              <a:t>secondary</a:t>
            </a:r>
            <a:r>
              <a:rPr lang="fr-FR" sz="1100" dirty="0"/>
              <a:t>, de 15 à 64 ans.</a:t>
            </a:r>
          </a:p>
          <a:p>
            <a:r>
              <a:rPr lang="fr-FR" sz="1100" dirty="0"/>
              <a:t>Projection sur les pays ayant un score synthétique de 20</a:t>
            </a:r>
          </a:p>
          <a:p>
            <a:r>
              <a:rPr lang="fr-FR" sz="1100" dirty="0"/>
              <a:t>Tableau croisé dynamique pour avoir les pays en index, et les années en colonnes</a:t>
            </a:r>
          </a:p>
          <a:p>
            <a:r>
              <a:rPr lang="fr-FR" sz="1100" dirty="0"/>
              <a:t>On obtient la part de la population en capacité de suivre nos formation pour chaque année</a:t>
            </a:r>
          </a:p>
        </p:txBody>
      </p:sp>
      <p:pic>
        <p:nvPicPr>
          <p:cNvPr id="5" name="Image 4">
            <a:extLst>
              <a:ext uri="{FF2B5EF4-FFF2-40B4-BE49-F238E27FC236}">
                <a16:creationId xmlns:a16="http://schemas.microsoft.com/office/drawing/2014/main" id="{366D1C11-9B50-69AC-42E3-E5C53AA2BC30}"/>
              </a:ext>
            </a:extLst>
          </p:cNvPr>
          <p:cNvPicPr>
            <a:picLocks noChangeAspect="1"/>
          </p:cNvPicPr>
          <p:nvPr/>
        </p:nvPicPr>
        <p:blipFill>
          <a:blip r:embed="rId2"/>
          <a:stretch>
            <a:fillRect/>
          </a:stretch>
        </p:blipFill>
        <p:spPr>
          <a:xfrm>
            <a:off x="1075630" y="4580326"/>
            <a:ext cx="5387445" cy="348213"/>
          </a:xfrm>
          <a:prstGeom prst="rect">
            <a:avLst/>
          </a:prstGeom>
        </p:spPr>
      </p:pic>
      <p:pic>
        <p:nvPicPr>
          <p:cNvPr id="7" name="Image 6">
            <a:extLst>
              <a:ext uri="{FF2B5EF4-FFF2-40B4-BE49-F238E27FC236}">
                <a16:creationId xmlns:a16="http://schemas.microsoft.com/office/drawing/2014/main" id="{792C13A1-2295-7142-0928-B0BBE726B3AA}"/>
              </a:ext>
            </a:extLst>
          </p:cNvPr>
          <p:cNvPicPr>
            <a:picLocks noChangeAspect="1"/>
          </p:cNvPicPr>
          <p:nvPr/>
        </p:nvPicPr>
        <p:blipFill>
          <a:blip r:embed="rId3"/>
          <a:stretch>
            <a:fillRect/>
          </a:stretch>
        </p:blipFill>
        <p:spPr>
          <a:xfrm>
            <a:off x="1075630" y="5004809"/>
            <a:ext cx="5130877" cy="1738247"/>
          </a:xfrm>
          <a:prstGeom prst="rect">
            <a:avLst/>
          </a:prstGeom>
        </p:spPr>
      </p:pic>
      <p:pic>
        <p:nvPicPr>
          <p:cNvPr id="9" name="Image 8">
            <a:extLst>
              <a:ext uri="{FF2B5EF4-FFF2-40B4-BE49-F238E27FC236}">
                <a16:creationId xmlns:a16="http://schemas.microsoft.com/office/drawing/2014/main" id="{0084C007-1A20-4DB2-DF42-06778C727C61}"/>
              </a:ext>
            </a:extLst>
          </p:cNvPr>
          <p:cNvPicPr>
            <a:picLocks noChangeAspect="1"/>
          </p:cNvPicPr>
          <p:nvPr/>
        </p:nvPicPr>
        <p:blipFill>
          <a:blip r:embed="rId4"/>
          <a:stretch>
            <a:fillRect/>
          </a:stretch>
        </p:blipFill>
        <p:spPr>
          <a:xfrm>
            <a:off x="1014160" y="3429000"/>
            <a:ext cx="5253819" cy="1049551"/>
          </a:xfrm>
          <a:prstGeom prst="rect">
            <a:avLst/>
          </a:prstGeom>
        </p:spPr>
      </p:pic>
      <p:pic>
        <p:nvPicPr>
          <p:cNvPr id="11" name="Image 10">
            <a:extLst>
              <a:ext uri="{FF2B5EF4-FFF2-40B4-BE49-F238E27FC236}">
                <a16:creationId xmlns:a16="http://schemas.microsoft.com/office/drawing/2014/main" id="{6CF2AC13-6A5B-0140-3A35-DB7CC37EC668}"/>
              </a:ext>
            </a:extLst>
          </p:cNvPr>
          <p:cNvPicPr>
            <a:picLocks noChangeAspect="1"/>
          </p:cNvPicPr>
          <p:nvPr/>
        </p:nvPicPr>
        <p:blipFill>
          <a:blip r:embed="rId5"/>
          <a:stretch>
            <a:fillRect/>
          </a:stretch>
        </p:blipFill>
        <p:spPr>
          <a:xfrm>
            <a:off x="6586755" y="3429000"/>
            <a:ext cx="4591085" cy="1720913"/>
          </a:xfrm>
          <a:prstGeom prst="rect">
            <a:avLst/>
          </a:prstGeom>
        </p:spPr>
      </p:pic>
      <p:pic>
        <p:nvPicPr>
          <p:cNvPr id="13" name="Image 12">
            <a:extLst>
              <a:ext uri="{FF2B5EF4-FFF2-40B4-BE49-F238E27FC236}">
                <a16:creationId xmlns:a16="http://schemas.microsoft.com/office/drawing/2014/main" id="{C0987AFD-837D-8016-65C0-4268FE2E1E04}"/>
              </a:ext>
            </a:extLst>
          </p:cNvPr>
          <p:cNvPicPr>
            <a:picLocks noChangeAspect="1"/>
          </p:cNvPicPr>
          <p:nvPr/>
        </p:nvPicPr>
        <p:blipFill>
          <a:blip r:embed="rId6"/>
          <a:stretch>
            <a:fillRect/>
          </a:stretch>
        </p:blipFill>
        <p:spPr>
          <a:xfrm>
            <a:off x="6721123" y="5317811"/>
            <a:ext cx="4456717" cy="1158849"/>
          </a:xfrm>
          <a:prstGeom prst="rect">
            <a:avLst/>
          </a:prstGeom>
        </p:spPr>
      </p:pic>
    </p:spTree>
    <p:extLst>
      <p:ext uri="{BB962C8B-B14F-4D97-AF65-F5344CB8AC3E}">
        <p14:creationId xmlns:p14="http://schemas.microsoft.com/office/powerpoint/2010/main" val="219526094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46AE258-D074-866A-6285-15D5752068F8}"/>
              </a:ext>
            </a:extLst>
          </p:cNvPr>
          <p:cNvSpPr>
            <a:spLocks noGrp="1"/>
          </p:cNvSpPr>
          <p:nvPr>
            <p:ph type="title"/>
          </p:nvPr>
        </p:nvSpPr>
        <p:spPr>
          <a:xfrm>
            <a:off x="1949459" y="533800"/>
            <a:ext cx="9644230" cy="1280890"/>
          </a:xfrm>
        </p:spPr>
        <p:txBody>
          <a:bodyPr/>
          <a:lstStyle/>
          <a:p>
            <a:r>
              <a:rPr lang="fr-FR" dirty="0"/>
              <a:t>Evolution des meilleurs marchés potentiels </a:t>
            </a:r>
          </a:p>
        </p:txBody>
      </p:sp>
      <p:pic>
        <p:nvPicPr>
          <p:cNvPr id="10242" name="Picture 2">
            <a:extLst>
              <a:ext uri="{FF2B5EF4-FFF2-40B4-BE49-F238E27FC236}">
                <a16:creationId xmlns:a16="http://schemas.microsoft.com/office/drawing/2014/main" id="{BA99686A-CAB3-5C71-B590-68E4523C33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0533" y="1526085"/>
            <a:ext cx="4221851" cy="2865293"/>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a:extLst>
              <a:ext uri="{FF2B5EF4-FFF2-40B4-BE49-F238E27FC236}">
                <a16:creationId xmlns:a16="http://schemas.microsoft.com/office/drawing/2014/main" id="{503E1D6B-7F24-0BE2-9F36-CE1B46A1CF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2097" y="4391378"/>
            <a:ext cx="4158721" cy="2229815"/>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 4">
            <a:extLst>
              <a:ext uri="{FF2B5EF4-FFF2-40B4-BE49-F238E27FC236}">
                <a16:creationId xmlns:a16="http://schemas.microsoft.com/office/drawing/2014/main" id="{62E0914E-DAA0-71A7-41DA-FDF34DE5D39B}"/>
              </a:ext>
            </a:extLst>
          </p:cNvPr>
          <p:cNvPicPr>
            <a:picLocks noChangeAspect="1"/>
          </p:cNvPicPr>
          <p:nvPr/>
        </p:nvPicPr>
        <p:blipFill>
          <a:blip r:embed="rId4"/>
          <a:stretch>
            <a:fillRect/>
          </a:stretch>
        </p:blipFill>
        <p:spPr>
          <a:xfrm>
            <a:off x="5793978" y="2920340"/>
            <a:ext cx="5799711" cy="3403860"/>
          </a:xfrm>
          <a:prstGeom prst="rect">
            <a:avLst/>
          </a:prstGeom>
        </p:spPr>
      </p:pic>
      <p:sp>
        <p:nvSpPr>
          <p:cNvPr id="8" name="Espace réservé du contenu 2">
            <a:extLst>
              <a:ext uri="{FF2B5EF4-FFF2-40B4-BE49-F238E27FC236}">
                <a16:creationId xmlns:a16="http://schemas.microsoft.com/office/drawing/2014/main" id="{6FA3B8BA-F21A-E415-04E3-9FFE71182AB1}"/>
              </a:ext>
            </a:extLst>
          </p:cNvPr>
          <p:cNvSpPr>
            <a:spLocks noGrp="1"/>
          </p:cNvSpPr>
          <p:nvPr>
            <p:ph idx="1"/>
          </p:nvPr>
        </p:nvSpPr>
        <p:spPr>
          <a:xfrm>
            <a:off x="5723466" y="1540189"/>
            <a:ext cx="6039555" cy="2219011"/>
          </a:xfrm>
        </p:spPr>
        <p:txBody>
          <a:bodyPr>
            <a:normAutofit/>
          </a:bodyPr>
          <a:lstStyle/>
          <a:p>
            <a:r>
              <a:rPr lang="fr-FR" sz="1100" dirty="0"/>
              <a:t>On se place sur un objectif à Court/Moyen terme (horizon 2050)</a:t>
            </a:r>
          </a:p>
          <a:p>
            <a:r>
              <a:rPr lang="fr-FR" sz="1100" dirty="0"/>
              <a:t>On tri le pays dans l’ordre décroissant de la moyenne des valeurs de proportion de la population susceptible d’être intéressée par une formation </a:t>
            </a:r>
          </a:p>
          <a:p>
            <a:r>
              <a:rPr lang="fr-FR" sz="1100" dirty="0"/>
              <a:t>On priorise les pays cibles de cette manière</a:t>
            </a:r>
          </a:p>
        </p:txBody>
      </p:sp>
    </p:spTree>
    <p:extLst>
      <p:ext uri="{BB962C8B-B14F-4D97-AF65-F5344CB8AC3E}">
        <p14:creationId xmlns:p14="http://schemas.microsoft.com/office/powerpoint/2010/main" val="255235303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5B0254F-2996-9567-7CC0-4A61D62441C6}"/>
              </a:ext>
            </a:extLst>
          </p:cNvPr>
          <p:cNvSpPr>
            <a:spLocks noGrp="1"/>
          </p:cNvSpPr>
          <p:nvPr>
            <p:ph type="title"/>
          </p:nvPr>
        </p:nvSpPr>
        <p:spPr/>
        <p:txBody>
          <a:bodyPr/>
          <a:lstStyle/>
          <a:p>
            <a:r>
              <a:rPr lang="fr-FR" dirty="0"/>
              <a:t>Sommaire</a:t>
            </a:r>
          </a:p>
        </p:txBody>
      </p:sp>
      <p:sp>
        <p:nvSpPr>
          <p:cNvPr id="3" name="Espace réservé du contenu 2">
            <a:extLst>
              <a:ext uri="{FF2B5EF4-FFF2-40B4-BE49-F238E27FC236}">
                <a16:creationId xmlns:a16="http://schemas.microsoft.com/office/drawing/2014/main" id="{B124188B-84AD-10FC-B45E-1B1FA2B1F642}"/>
              </a:ext>
            </a:extLst>
          </p:cNvPr>
          <p:cNvSpPr>
            <a:spLocks noGrp="1"/>
          </p:cNvSpPr>
          <p:nvPr>
            <p:ph idx="1"/>
          </p:nvPr>
        </p:nvSpPr>
        <p:spPr>
          <a:xfrm>
            <a:off x="2061982" y="1281760"/>
            <a:ext cx="9992365" cy="5178033"/>
          </a:xfrm>
        </p:spPr>
        <p:txBody>
          <a:bodyPr>
            <a:normAutofit fontScale="92500" lnSpcReduction="10000"/>
          </a:bodyPr>
          <a:lstStyle/>
          <a:p>
            <a:pPr>
              <a:buFont typeface="+mj-lt"/>
              <a:buAutoNum type="arabicPeriod"/>
            </a:pPr>
            <a:r>
              <a:rPr lang="fr-FR" sz="2400" dirty="0">
                <a:solidFill>
                  <a:schemeClr val="tx1"/>
                </a:solidFill>
              </a:rPr>
              <a:t>Description du jeu de données</a:t>
            </a:r>
          </a:p>
          <a:p>
            <a:pPr lvl="1">
              <a:buFont typeface="+mj-lt"/>
              <a:buAutoNum type="arabicPeriod"/>
            </a:pPr>
            <a:r>
              <a:rPr lang="fr-FR" sz="2200" dirty="0" err="1"/>
              <a:t>EdStatsFootNote</a:t>
            </a:r>
            <a:r>
              <a:rPr lang="fr-FR" sz="2200" dirty="0"/>
              <a:t> - </a:t>
            </a:r>
            <a:r>
              <a:rPr lang="fr-FR" sz="2200" dirty="0" err="1"/>
              <a:t>EdStatsCountrySeries</a:t>
            </a:r>
            <a:endParaRPr lang="fr-FR" sz="2200" dirty="0"/>
          </a:p>
          <a:p>
            <a:pPr lvl="1">
              <a:buFont typeface="+mj-lt"/>
              <a:buAutoNum type="arabicPeriod"/>
            </a:pPr>
            <a:r>
              <a:rPr lang="fr-FR" sz="2200" dirty="0" err="1"/>
              <a:t>EdStatsCountry</a:t>
            </a:r>
            <a:endParaRPr lang="fr-FR" sz="2200" dirty="0"/>
          </a:p>
          <a:p>
            <a:pPr lvl="1">
              <a:buFont typeface="+mj-lt"/>
              <a:buAutoNum type="arabicPeriod"/>
            </a:pPr>
            <a:r>
              <a:rPr lang="fr-FR" sz="2200" dirty="0" err="1"/>
              <a:t>EdStatsSeries</a:t>
            </a:r>
            <a:endParaRPr lang="fr-FR" sz="2200" dirty="0"/>
          </a:p>
          <a:p>
            <a:pPr lvl="1">
              <a:buFont typeface="+mj-lt"/>
              <a:buAutoNum type="arabicPeriod"/>
            </a:pPr>
            <a:r>
              <a:rPr lang="fr-FR" sz="2200" dirty="0" err="1"/>
              <a:t>EdStatsData</a:t>
            </a:r>
            <a:endParaRPr lang="fr-FR" sz="2200" dirty="0"/>
          </a:p>
          <a:p>
            <a:pPr>
              <a:buFont typeface="+mj-lt"/>
              <a:buAutoNum type="arabicPeriod"/>
            </a:pPr>
            <a:r>
              <a:rPr lang="fr-FR" sz="2400" dirty="0"/>
              <a:t>Analyse exploratoire</a:t>
            </a:r>
          </a:p>
          <a:p>
            <a:pPr lvl="1">
              <a:buFont typeface="+mj-lt"/>
              <a:buAutoNum type="arabicPeriod"/>
            </a:pPr>
            <a:r>
              <a:rPr lang="fr-FR" sz="2200" dirty="0"/>
              <a:t>Construction du jeu de données</a:t>
            </a:r>
          </a:p>
          <a:p>
            <a:pPr lvl="1">
              <a:buFont typeface="+mj-lt"/>
              <a:buAutoNum type="arabicPeriod"/>
            </a:pPr>
            <a:r>
              <a:rPr lang="fr-FR" sz="2200" dirty="0"/>
              <a:t>Sélection des indicateurs et des Pays</a:t>
            </a:r>
          </a:p>
          <a:p>
            <a:pPr lvl="1">
              <a:buFont typeface="+mj-lt"/>
              <a:buAutoNum type="arabicPeriod"/>
            </a:pPr>
            <a:r>
              <a:rPr lang="fr-FR" sz="2200" dirty="0"/>
              <a:t>Analyse </a:t>
            </a:r>
          </a:p>
          <a:p>
            <a:pPr>
              <a:buFont typeface="+mj-lt"/>
              <a:buAutoNum type="arabicPeriod"/>
            </a:pPr>
            <a:r>
              <a:rPr lang="fr-FR" sz="2400" dirty="0"/>
              <a:t>Pays à for potentiel</a:t>
            </a:r>
          </a:p>
          <a:p>
            <a:pPr>
              <a:buFont typeface="+mj-lt"/>
              <a:buAutoNum type="arabicPeriod"/>
            </a:pPr>
            <a:r>
              <a:rPr lang="fr-FR" sz="2400" dirty="0"/>
              <a:t>Evolution de ces pays dans le futur</a:t>
            </a:r>
          </a:p>
          <a:p>
            <a:pPr>
              <a:buFont typeface="+mj-lt"/>
              <a:buAutoNum type="arabicPeriod"/>
            </a:pPr>
            <a:r>
              <a:rPr lang="fr-FR" sz="2400" dirty="0">
                <a:highlight>
                  <a:srgbClr val="FFFF00"/>
                </a:highlight>
              </a:rPr>
              <a:t>Conclusions</a:t>
            </a:r>
          </a:p>
          <a:p>
            <a:endParaRPr lang="fr-FR" dirty="0"/>
          </a:p>
          <a:p>
            <a:endParaRPr lang="fr-FR" dirty="0"/>
          </a:p>
        </p:txBody>
      </p:sp>
    </p:spTree>
    <p:extLst>
      <p:ext uri="{BB962C8B-B14F-4D97-AF65-F5344CB8AC3E}">
        <p14:creationId xmlns:p14="http://schemas.microsoft.com/office/powerpoint/2010/main" val="210587166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573B8F8-A524-3F7E-F3BB-92B43D97D2E7}"/>
              </a:ext>
            </a:extLst>
          </p:cNvPr>
          <p:cNvSpPr>
            <a:spLocks noGrp="1"/>
          </p:cNvSpPr>
          <p:nvPr>
            <p:ph type="title"/>
          </p:nvPr>
        </p:nvSpPr>
        <p:spPr/>
        <p:txBody>
          <a:bodyPr/>
          <a:lstStyle/>
          <a:p>
            <a:r>
              <a:rPr lang="fr-FR" dirty="0"/>
              <a:t>Conclusions</a:t>
            </a:r>
          </a:p>
        </p:txBody>
      </p:sp>
      <p:sp>
        <p:nvSpPr>
          <p:cNvPr id="3" name="Espace réservé du contenu 2">
            <a:extLst>
              <a:ext uri="{FF2B5EF4-FFF2-40B4-BE49-F238E27FC236}">
                <a16:creationId xmlns:a16="http://schemas.microsoft.com/office/drawing/2014/main" id="{C6706BA3-B0C0-8212-DC66-8F20A4AEF78B}"/>
              </a:ext>
            </a:extLst>
          </p:cNvPr>
          <p:cNvSpPr>
            <a:spLocks noGrp="1"/>
          </p:cNvSpPr>
          <p:nvPr>
            <p:ph idx="1"/>
          </p:nvPr>
        </p:nvSpPr>
        <p:spPr>
          <a:xfrm>
            <a:off x="1990902" y="1264555"/>
            <a:ext cx="8915400" cy="2968778"/>
          </a:xfrm>
        </p:spPr>
        <p:txBody>
          <a:bodyPr>
            <a:normAutofit/>
          </a:bodyPr>
          <a:lstStyle/>
          <a:p>
            <a:r>
              <a:rPr lang="fr-FR" sz="1400" dirty="0"/>
              <a:t>5  jeux de données très partiels </a:t>
            </a:r>
          </a:p>
          <a:p>
            <a:r>
              <a:rPr lang="fr-FR" sz="1400" dirty="0"/>
              <a:t>Création d’un jeu de données avec sélection des colonnes et recoupement tous les jeux de données</a:t>
            </a:r>
          </a:p>
          <a:p>
            <a:r>
              <a:rPr lang="fr-FR" sz="1400" dirty="0"/>
              <a:t>Sélection des Pays/Indicateurs et nettoyage du jeu de donnée</a:t>
            </a:r>
          </a:p>
          <a:p>
            <a:r>
              <a:rPr lang="fr-FR" sz="1400" dirty="0"/>
              <a:t>Indicateurs techniques – économiques – pédagogiques – démographiques</a:t>
            </a:r>
          </a:p>
          <a:p>
            <a:r>
              <a:rPr lang="fr-FR" sz="1400" dirty="0"/>
              <a:t>Sélection d’indicateurs via la disponibilité des données</a:t>
            </a:r>
          </a:p>
          <a:p>
            <a:r>
              <a:rPr lang="fr-FR" sz="1400" dirty="0"/>
              <a:t>Création d’un score de synthèse attribué à chaque pays pour son attractivité</a:t>
            </a:r>
          </a:p>
          <a:p>
            <a:r>
              <a:rPr lang="fr-FR" sz="1400" dirty="0"/>
              <a:t>Sélection des pays ayants le meilleur score et utilisation d’indicateurs de projections pour estimer l’évolution de ces marchés et prioriser les pays pour notre développement à l’international</a:t>
            </a:r>
          </a:p>
          <a:p>
            <a:pPr marL="0" indent="0">
              <a:buNone/>
            </a:pPr>
            <a:endParaRPr lang="fr-FR" sz="1400" dirty="0"/>
          </a:p>
        </p:txBody>
      </p:sp>
      <p:pic>
        <p:nvPicPr>
          <p:cNvPr id="7" name="Image 6">
            <a:extLst>
              <a:ext uri="{FF2B5EF4-FFF2-40B4-BE49-F238E27FC236}">
                <a16:creationId xmlns:a16="http://schemas.microsoft.com/office/drawing/2014/main" id="{245FB8BC-95ED-285B-E755-0797BC277546}"/>
              </a:ext>
            </a:extLst>
          </p:cNvPr>
          <p:cNvPicPr>
            <a:picLocks noChangeAspect="1"/>
          </p:cNvPicPr>
          <p:nvPr/>
        </p:nvPicPr>
        <p:blipFill>
          <a:blip r:embed="rId2"/>
          <a:stretch>
            <a:fillRect/>
          </a:stretch>
        </p:blipFill>
        <p:spPr>
          <a:xfrm>
            <a:off x="1575146" y="4308166"/>
            <a:ext cx="2862722" cy="2089014"/>
          </a:xfrm>
          <a:prstGeom prst="rect">
            <a:avLst/>
          </a:prstGeom>
        </p:spPr>
      </p:pic>
      <p:pic>
        <p:nvPicPr>
          <p:cNvPr id="11266" name="Picture 2">
            <a:extLst>
              <a:ext uri="{FF2B5EF4-FFF2-40B4-BE49-F238E27FC236}">
                <a16:creationId xmlns:a16="http://schemas.microsoft.com/office/drawing/2014/main" id="{10A50A7B-DA35-7D3D-5A12-7847A27198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63822" y="4233333"/>
            <a:ext cx="5153032" cy="26312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03626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38" name="Rectangle 37">
            <a:extLst>
              <a:ext uri="{FF2B5EF4-FFF2-40B4-BE49-F238E27FC236}">
                <a16:creationId xmlns:a16="http://schemas.microsoft.com/office/drawing/2014/main" id="{2779D735-73F1-45AD-A252-EE45E6610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72DA5772-3B34-8B9E-C267-EF014BA2A76C}"/>
              </a:ext>
            </a:extLst>
          </p:cNvPr>
          <p:cNvSpPr>
            <a:spLocks noGrp="1"/>
          </p:cNvSpPr>
          <p:nvPr>
            <p:ph type="title"/>
          </p:nvPr>
        </p:nvSpPr>
        <p:spPr>
          <a:xfrm>
            <a:off x="649224" y="645106"/>
            <a:ext cx="5122652" cy="1259894"/>
          </a:xfrm>
        </p:spPr>
        <p:txBody>
          <a:bodyPr>
            <a:normAutofit/>
          </a:bodyPr>
          <a:lstStyle/>
          <a:p>
            <a:r>
              <a:rPr lang="fr-FR"/>
              <a:t>EdStatsCountrySeries</a:t>
            </a:r>
          </a:p>
        </p:txBody>
      </p:sp>
      <p:sp>
        <p:nvSpPr>
          <p:cNvPr id="40" name="Rectangle 39">
            <a:extLst>
              <a:ext uri="{FF2B5EF4-FFF2-40B4-BE49-F238E27FC236}">
                <a16:creationId xmlns:a16="http://schemas.microsoft.com/office/drawing/2014/main" id="{D5BFA5B0-D20E-4128-B8E2-E0CFDEE1B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Espace réservé du contenu 2">
            <a:extLst>
              <a:ext uri="{FF2B5EF4-FFF2-40B4-BE49-F238E27FC236}">
                <a16:creationId xmlns:a16="http://schemas.microsoft.com/office/drawing/2014/main" id="{12C38378-8A89-1F6E-A69E-E551E1E413E1}"/>
              </a:ext>
            </a:extLst>
          </p:cNvPr>
          <p:cNvSpPr>
            <a:spLocks noGrp="1"/>
          </p:cNvSpPr>
          <p:nvPr>
            <p:ph idx="1"/>
          </p:nvPr>
        </p:nvSpPr>
        <p:spPr>
          <a:xfrm>
            <a:off x="544832" y="1445496"/>
            <a:ext cx="11647168" cy="823571"/>
          </a:xfrm>
        </p:spPr>
        <p:txBody>
          <a:bodyPr>
            <a:normAutofit/>
          </a:bodyPr>
          <a:lstStyle/>
          <a:p>
            <a:r>
              <a:rPr lang="fr-FR" sz="1200" dirty="0" err="1"/>
              <a:t>EdStatsCountrySeries</a:t>
            </a:r>
            <a:r>
              <a:rPr lang="fr-FR" sz="1200" dirty="0"/>
              <a:t> un fichier regroupant une population de 613 individus décrits par 4 variables catégoriques nominales </a:t>
            </a:r>
          </a:p>
        </p:txBody>
      </p:sp>
      <p:pic>
        <p:nvPicPr>
          <p:cNvPr id="7" name="Image 6">
            <a:extLst>
              <a:ext uri="{FF2B5EF4-FFF2-40B4-BE49-F238E27FC236}">
                <a16:creationId xmlns:a16="http://schemas.microsoft.com/office/drawing/2014/main" id="{4C7F9A23-6FA2-514F-44C5-DB5E8ADA0DB2}"/>
              </a:ext>
            </a:extLst>
          </p:cNvPr>
          <p:cNvPicPr>
            <a:picLocks noChangeAspect="1"/>
          </p:cNvPicPr>
          <p:nvPr/>
        </p:nvPicPr>
        <p:blipFill>
          <a:blip r:embed="rId2"/>
          <a:stretch>
            <a:fillRect/>
          </a:stretch>
        </p:blipFill>
        <p:spPr>
          <a:xfrm>
            <a:off x="3029486" y="2053996"/>
            <a:ext cx="4714692" cy="3854261"/>
          </a:xfrm>
          <a:prstGeom prst="rect">
            <a:avLst/>
          </a:prstGeom>
        </p:spPr>
      </p:pic>
      <p:pic>
        <p:nvPicPr>
          <p:cNvPr id="11" name="Image 10">
            <a:extLst>
              <a:ext uri="{FF2B5EF4-FFF2-40B4-BE49-F238E27FC236}">
                <a16:creationId xmlns:a16="http://schemas.microsoft.com/office/drawing/2014/main" id="{E49D91B5-07FA-AA6D-E356-D81B3B3B30CF}"/>
              </a:ext>
            </a:extLst>
          </p:cNvPr>
          <p:cNvPicPr>
            <a:picLocks noChangeAspect="1"/>
          </p:cNvPicPr>
          <p:nvPr/>
        </p:nvPicPr>
        <p:blipFill>
          <a:blip r:embed="rId3"/>
          <a:stretch>
            <a:fillRect/>
          </a:stretch>
        </p:blipFill>
        <p:spPr>
          <a:xfrm>
            <a:off x="443356" y="2028459"/>
            <a:ext cx="2484654" cy="3849466"/>
          </a:xfrm>
          <a:prstGeom prst="rect">
            <a:avLst/>
          </a:prstGeom>
        </p:spPr>
      </p:pic>
      <p:pic>
        <p:nvPicPr>
          <p:cNvPr id="5" name="Image 4">
            <a:extLst>
              <a:ext uri="{FF2B5EF4-FFF2-40B4-BE49-F238E27FC236}">
                <a16:creationId xmlns:a16="http://schemas.microsoft.com/office/drawing/2014/main" id="{8FAD8CAF-F772-6E48-FA54-A8B6E0D0728E}"/>
              </a:ext>
            </a:extLst>
          </p:cNvPr>
          <p:cNvPicPr>
            <a:picLocks noChangeAspect="1"/>
          </p:cNvPicPr>
          <p:nvPr/>
        </p:nvPicPr>
        <p:blipFill>
          <a:blip r:embed="rId4"/>
          <a:stretch>
            <a:fillRect/>
          </a:stretch>
        </p:blipFill>
        <p:spPr>
          <a:xfrm>
            <a:off x="7863672" y="4794951"/>
            <a:ext cx="4208834" cy="1082974"/>
          </a:xfrm>
          <a:prstGeom prst="rect">
            <a:avLst/>
          </a:prstGeom>
        </p:spPr>
      </p:pic>
      <p:pic>
        <p:nvPicPr>
          <p:cNvPr id="9" name="Image 8">
            <a:extLst>
              <a:ext uri="{FF2B5EF4-FFF2-40B4-BE49-F238E27FC236}">
                <a16:creationId xmlns:a16="http://schemas.microsoft.com/office/drawing/2014/main" id="{2E32C836-D1FD-0710-7170-B47C8633E2C3}"/>
              </a:ext>
            </a:extLst>
          </p:cNvPr>
          <p:cNvPicPr>
            <a:picLocks noChangeAspect="1"/>
          </p:cNvPicPr>
          <p:nvPr/>
        </p:nvPicPr>
        <p:blipFill>
          <a:blip r:embed="rId5"/>
          <a:stretch>
            <a:fillRect/>
          </a:stretch>
        </p:blipFill>
        <p:spPr>
          <a:xfrm>
            <a:off x="8359181" y="2053996"/>
            <a:ext cx="2642038" cy="2354469"/>
          </a:xfrm>
          <a:prstGeom prst="rect">
            <a:avLst/>
          </a:prstGeom>
        </p:spPr>
      </p:pic>
      <p:sp>
        <p:nvSpPr>
          <p:cNvPr id="42" name="Freeform 12">
            <a:extLst>
              <a:ext uri="{FF2B5EF4-FFF2-40B4-BE49-F238E27FC236}">
                <a16:creationId xmlns:a16="http://schemas.microsoft.com/office/drawing/2014/main" id="{ADD29E3A-4F37-4DBC-8992-D66DBA53C8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Image 21">
            <a:extLst>
              <a:ext uri="{FF2B5EF4-FFF2-40B4-BE49-F238E27FC236}">
                <a16:creationId xmlns:a16="http://schemas.microsoft.com/office/drawing/2014/main" id="{5A1C157F-6B63-FF74-985D-F5311A9C665F}"/>
              </a:ext>
            </a:extLst>
          </p:cNvPr>
          <p:cNvPicPr>
            <a:picLocks noChangeAspect="1"/>
          </p:cNvPicPr>
          <p:nvPr/>
        </p:nvPicPr>
        <p:blipFill>
          <a:blip r:embed="rId6"/>
          <a:stretch>
            <a:fillRect/>
          </a:stretch>
        </p:blipFill>
        <p:spPr>
          <a:xfrm>
            <a:off x="10320611" y="1302663"/>
            <a:ext cx="1326557" cy="587039"/>
          </a:xfrm>
          <a:prstGeom prst="rect">
            <a:avLst/>
          </a:prstGeom>
        </p:spPr>
      </p:pic>
    </p:spTree>
    <p:extLst>
      <p:ext uri="{BB962C8B-B14F-4D97-AF65-F5344CB8AC3E}">
        <p14:creationId xmlns:p14="http://schemas.microsoft.com/office/powerpoint/2010/main" val="27575911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7842517-85D9-0695-7B97-961448D0CB9B}"/>
              </a:ext>
            </a:extLst>
          </p:cNvPr>
          <p:cNvSpPr>
            <a:spLocks noGrp="1"/>
          </p:cNvSpPr>
          <p:nvPr>
            <p:ph type="title"/>
          </p:nvPr>
        </p:nvSpPr>
        <p:spPr>
          <a:xfrm>
            <a:off x="1687670" y="624110"/>
            <a:ext cx="4038876" cy="1280890"/>
          </a:xfrm>
        </p:spPr>
        <p:txBody>
          <a:bodyPr>
            <a:normAutofit/>
          </a:bodyPr>
          <a:lstStyle/>
          <a:p>
            <a:r>
              <a:rPr lang="fr-FR" sz="3200"/>
              <a:t>EdStatsCountry</a:t>
            </a:r>
          </a:p>
        </p:txBody>
      </p:sp>
      <p:sp>
        <p:nvSpPr>
          <p:cNvPr id="3" name="Espace réservé du contenu 2">
            <a:extLst>
              <a:ext uri="{FF2B5EF4-FFF2-40B4-BE49-F238E27FC236}">
                <a16:creationId xmlns:a16="http://schemas.microsoft.com/office/drawing/2014/main" id="{2EC295B0-8439-1D0D-4B53-F77E8244F794}"/>
              </a:ext>
            </a:extLst>
          </p:cNvPr>
          <p:cNvSpPr>
            <a:spLocks noGrp="1"/>
          </p:cNvSpPr>
          <p:nvPr>
            <p:ph idx="1"/>
          </p:nvPr>
        </p:nvSpPr>
        <p:spPr>
          <a:xfrm>
            <a:off x="1413267" y="1320101"/>
            <a:ext cx="10778733" cy="3777622"/>
          </a:xfrm>
        </p:spPr>
        <p:txBody>
          <a:bodyPr>
            <a:normAutofit/>
          </a:bodyPr>
          <a:lstStyle/>
          <a:p>
            <a:r>
              <a:rPr lang="fr-FR" sz="1200" dirty="0" err="1">
                <a:solidFill>
                  <a:schemeClr val="tx1"/>
                </a:solidFill>
              </a:rPr>
              <a:t>EdStatsCountry</a:t>
            </a:r>
            <a:r>
              <a:rPr lang="fr-FR" sz="1200" dirty="0">
                <a:solidFill>
                  <a:schemeClr val="tx1"/>
                </a:solidFill>
              </a:rPr>
              <a:t> est un fichier regroupant une population de 241 individus décrits par 32 variables, pour la plupart de type </a:t>
            </a:r>
            <a:r>
              <a:rPr lang="fr-FR" sz="1200" dirty="0" err="1">
                <a:solidFill>
                  <a:schemeClr val="tx1"/>
                </a:solidFill>
              </a:rPr>
              <a:t>object</a:t>
            </a:r>
            <a:r>
              <a:rPr lang="fr-FR" sz="1200" dirty="0">
                <a:solidFill>
                  <a:schemeClr val="tx1"/>
                </a:solidFill>
              </a:rPr>
              <a:t>.</a:t>
            </a:r>
          </a:p>
          <a:p>
            <a:r>
              <a:rPr lang="fr-FR" sz="1200" dirty="0">
                <a:solidFill>
                  <a:schemeClr val="tx1"/>
                </a:solidFill>
              </a:rPr>
              <a:t>Les colonnes 'Country Code', 'Short Name', 'Table Name' et 'Long Name’ décrivent un pays unique.</a:t>
            </a:r>
          </a:p>
        </p:txBody>
      </p:sp>
      <p:pic>
        <p:nvPicPr>
          <p:cNvPr id="1026" name="Picture 2">
            <a:extLst>
              <a:ext uri="{FF2B5EF4-FFF2-40B4-BE49-F238E27FC236}">
                <a16:creationId xmlns:a16="http://schemas.microsoft.com/office/drawing/2014/main" id="{FB481B6E-58F6-289D-DE1F-463610A4FFD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4493"/>
          <a:stretch/>
        </p:blipFill>
        <p:spPr bwMode="auto">
          <a:xfrm>
            <a:off x="1413267" y="1905000"/>
            <a:ext cx="5269755" cy="195409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5844BA32-3F14-6E87-CD58-4AE56BC5B698}"/>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716545" y="1905000"/>
            <a:ext cx="3891370" cy="2046111"/>
          </a:xfrm>
          <a:prstGeom prst="rect">
            <a:avLst/>
          </a:prstGeom>
          <a:noFill/>
          <a:extLst>
            <a:ext uri="{909E8E84-426E-40DD-AFC4-6F175D3DCCD1}">
              <a14:hiddenFill xmlns:a14="http://schemas.microsoft.com/office/drawing/2010/main">
                <a:solidFill>
                  <a:srgbClr val="FFFFFF"/>
                </a:solidFill>
              </a14:hiddenFill>
            </a:ext>
          </a:extLst>
        </p:spPr>
      </p:pic>
      <p:pic>
        <p:nvPicPr>
          <p:cNvPr id="7" name="Image 6">
            <a:extLst>
              <a:ext uri="{FF2B5EF4-FFF2-40B4-BE49-F238E27FC236}">
                <a16:creationId xmlns:a16="http://schemas.microsoft.com/office/drawing/2014/main" id="{F8ECE8A2-FCE7-5F5F-57D5-3F022A1801C8}"/>
              </a:ext>
            </a:extLst>
          </p:cNvPr>
          <p:cNvPicPr>
            <a:picLocks noChangeAspect="1"/>
          </p:cNvPicPr>
          <p:nvPr/>
        </p:nvPicPr>
        <p:blipFill>
          <a:blip r:embed="rId4"/>
          <a:stretch>
            <a:fillRect/>
          </a:stretch>
        </p:blipFill>
        <p:spPr>
          <a:xfrm>
            <a:off x="7899169" y="4520435"/>
            <a:ext cx="3790209" cy="1838251"/>
          </a:xfrm>
          <a:prstGeom prst="rect">
            <a:avLst/>
          </a:prstGeom>
        </p:spPr>
      </p:pic>
      <p:pic>
        <p:nvPicPr>
          <p:cNvPr id="5" name="Picture 4">
            <a:extLst>
              <a:ext uri="{FF2B5EF4-FFF2-40B4-BE49-F238E27FC236}">
                <a16:creationId xmlns:a16="http://schemas.microsoft.com/office/drawing/2014/main" id="{489B4849-7917-AD2E-95A6-4CAD5B4CD19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81196" y="4326854"/>
            <a:ext cx="3241365" cy="222541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B7994B7E-494A-DB35-95B1-05011E0670D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53923" y="4305146"/>
            <a:ext cx="3913175" cy="24655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91157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EC6E59B-BBBB-E448-DD4E-BEF24730A1FA}"/>
              </a:ext>
            </a:extLst>
          </p:cNvPr>
          <p:cNvSpPr>
            <a:spLocks noGrp="1"/>
          </p:cNvSpPr>
          <p:nvPr>
            <p:ph type="title"/>
          </p:nvPr>
        </p:nvSpPr>
        <p:spPr>
          <a:xfrm>
            <a:off x="2494603" y="211155"/>
            <a:ext cx="8911687" cy="1280890"/>
          </a:xfrm>
        </p:spPr>
        <p:txBody>
          <a:bodyPr/>
          <a:lstStyle/>
          <a:p>
            <a:r>
              <a:rPr lang="fr-FR" dirty="0" err="1"/>
              <a:t>EdStatsSeries</a:t>
            </a:r>
            <a:endParaRPr lang="fr-FR" dirty="0"/>
          </a:p>
        </p:txBody>
      </p:sp>
      <p:sp>
        <p:nvSpPr>
          <p:cNvPr id="3" name="Espace réservé du contenu 2">
            <a:extLst>
              <a:ext uri="{FF2B5EF4-FFF2-40B4-BE49-F238E27FC236}">
                <a16:creationId xmlns:a16="http://schemas.microsoft.com/office/drawing/2014/main" id="{547C77C7-143D-D759-4B18-B7874E67C793}"/>
              </a:ext>
            </a:extLst>
          </p:cNvPr>
          <p:cNvSpPr>
            <a:spLocks noGrp="1"/>
          </p:cNvSpPr>
          <p:nvPr>
            <p:ph idx="1"/>
          </p:nvPr>
        </p:nvSpPr>
        <p:spPr>
          <a:xfrm>
            <a:off x="6361426" y="4223116"/>
            <a:ext cx="5660053" cy="3777622"/>
          </a:xfrm>
        </p:spPr>
        <p:txBody>
          <a:bodyPr>
            <a:normAutofit/>
          </a:bodyPr>
          <a:lstStyle/>
          <a:p>
            <a:r>
              <a:rPr lang="fr-FR" sz="1200" dirty="0"/>
              <a:t>Les colonnes intéressantes pour nous sont :</a:t>
            </a:r>
          </a:p>
          <a:p>
            <a:pPr lvl="1"/>
            <a:r>
              <a:rPr lang="fr-FR" sz="1000" dirty="0"/>
              <a:t>    - </a:t>
            </a:r>
            <a:r>
              <a:rPr lang="fr-FR" sz="1000" dirty="0" err="1"/>
              <a:t>SeriesCode</a:t>
            </a:r>
            <a:endParaRPr lang="fr-FR" sz="1000" dirty="0"/>
          </a:p>
          <a:p>
            <a:pPr lvl="1"/>
            <a:r>
              <a:rPr lang="fr-FR" sz="1000" dirty="0"/>
              <a:t>    - Topic</a:t>
            </a:r>
          </a:p>
          <a:p>
            <a:pPr lvl="1"/>
            <a:r>
              <a:rPr lang="fr-FR" sz="1000" dirty="0"/>
              <a:t>    - Indicator Name</a:t>
            </a:r>
          </a:p>
          <a:p>
            <a:pPr lvl="1"/>
            <a:r>
              <a:rPr lang="fr-FR" sz="1000" dirty="0"/>
              <a:t>    - Long </a:t>
            </a:r>
            <a:r>
              <a:rPr lang="fr-FR" sz="1000" dirty="0" err="1"/>
              <a:t>Definition</a:t>
            </a:r>
            <a:endParaRPr lang="fr-FR" sz="1000" dirty="0"/>
          </a:p>
          <a:p>
            <a:pPr lvl="1"/>
            <a:r>
              <a:rPr lang="fr-FR" sz="1000" dirty="0"/>
              <a:t>    - Source (pas sûr mais a l'avantage d'être pleine)</a:t>
            </a:r>
          </a:p>
          <a:p>
            <a:pPr lvl="1"/>
            <a:r>
              <a:rPr lang="fr-FR" sz="1000" dirty="0"/>
              <a:t>    - </a:t>
            </a:r>
            <a:r>
              <a:rPr lang="fr-FR" sz="1000" dirty="0" err="1"/>
              <a:t>SeriesCode_x</a:t>
            </a:r>
            <a:r>
              <a:rPr lang="fr-FR" sz="1000" dirty="0"/>
              <a:t> - Indicateur présent dans </a:t>
            </a:r>
            <a:r>
              <a:rPr lang="fr-FR" sz="1000" dirty="0" err="1"/>
              <a:t>EdStatsCountrySeries</a:t>
            </a:r>
            <a:endParaRPr lang="fr-FR" sz="1000" dirty="0"/>
          </a:p>
          <a:p>
            <a:pPr lvl="1"/>
            <a:r>
              <a:rPr lang="fr-FR" sz="1000" dirty="0"/>
              <a:t>    - </a:t>
            </a:r>
            <a:r>
              <a:rPr lang="fr-FR" sz="1000" dirty="0" err="1"/>
              <a:t>SeriesCoded_y</a:t>
            </a:r>
            <a:r>
              <a:rPr lang="fr-FR" sz="1000" dirty="0"/>
              <a:t> - Indicateur présent dans </a:t>
            </a:r>
            <a:r>
              <a:rPr lang="fr-FR" sz="1000" dirty="0" err="1"/>
              <a:t>EdStatsFootNote</a:t>
            </a:r>
            <a:endParaRPr lang="fr-FR" sz="1000" dirty="0"/>
          </a:p>
          <a:p>
            <a:pPr lvl="1"/>
            <a:r>
              <a:rPr lang="fr-FR" sz="1000" dirty="0"/>
              <a:t>    - Base </a:t>
            </a:r>
            <a:r>
              <a:rPr lang="fr-FR" sz="1000" dirty="0" err="1"/>
              <a:t>Period</a:t>
            </a:r>
            <a:endParaRPr lang="fr-FR" sz="1000" dirty="0"/>
          </a:p>
        </p:txBody>
      </p:sp>
      <p:pic>
        <p:nvPicPr>
          <p:cNvPr id="5" name="Image 4">
            <a:extLst>
              <a:ext uri="{FF2B5EF4-FFF2-40B4-BE49-F238E27FC236}">
                <a16:creationId xmlns:a16="http://schemas.microsoft.com/office/drawing/2014/main" id="{CF327181-1898-E01C-4B99-A8F58164A258}"/>
              </a:ext>
            </a:extLst>
          </p:cNvPr>
          <p:cNvPicPr>
            <a:picLocks noChangeAspect="1"/>
          </p:cNvPicPr>
          <p:nvPr/>
        </p:nvPicPr>
        <p:blipFill>
          <a:blip r:embed="rId2"/>
          <a:stretch>
            <a:fillRect/>
          </a:stretch>
        </p:blipFill>
        <p:spPr>
          <a:xfrm>
            <a:off x="2342172" y="1756074"/>
            <a:ext cx="2261343" cy="2088892"/>
          </a:xfrm>
          <a:prstGeom prst="rect">
            <a:avLst/>
          </a:prstGeom>
        </p:spPr>
      </p:pic>
      <p:pic>
        <p:nvPicPr>
          <p:cNvPr id="2050" name="Picture 2">
            <a:extLst>
              <a:ext uri="{FF2B5EF4-FFF2-40B4-BE49-F238E27FC236}">
                <a16:creationId xmlns:a16="http://schemas.microsoft.com/office/drawing/2014/main" id="{A7F0A050-E332-3B3A-8135-5A1DE2B8EE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3022" y="3725683"/>
            <a:ext cx="5142271" cy="275325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3D22D402-1149-61A9-9355-6F3C91C2D56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64781" y="1756074"/>
            <a:ext cx="5483306" cy="2445560"/>
          </a:xfrm>
          <a:prstGeom prst="rect">
            <a:avLst/>
          </a:prstGeom>
          <a:noFill/>
          <a:extLst>
            <a:ext uri="{909E8E84-426E-40DD-AFC4-6F175D3DCCD1}">
              <a14:hiddenFill xmlns:a14="http://schemas.microsoft.com/office/drawing/2010/main">
                <a:solidFill>
                  <a:srgbClr val="FFFFFF"/>
                </a:solidFill>
              </a14:hiddenFill>
            </a:ext>
          </a:extLst>
        </p:spPr>
      </p:pic>
      <p:sp>
        <p:nvSpPr>
          <p:cNvPr id="8" name="Espace réservé du contenu 2">
            <a:extLst>
              <a:ext uri="{FF2B5EF4-FFF2-40B4-BE49-F238E27FC236}">
                <a16:creationId xmlns:a16="http://schemas.microsoft.com/office/drawing/2014/main" id="{4E5CE608-4E40-669C-EC9A-CF49195AA447}"/>
              </a:ext>
            </a:extLst>
          </p:cNvPr>
          <p:cNvSpPr txBox="1">
            <a:spLocks/>
          </p:cNvSpPr>
          <p:nvPr/>
        </p:nvSpPr>
        <p:spPr>
          <a:xfrm>
            <a:off x="1974694" y="804005"/>
            <a:ext cx="9850139" cy="3777622"/>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fr-FR" sz="1200" dirty="0"/>
              <a:t>Ce jeu de données regroupe beaucoup de colonnes sans valeurs, elles sont donc inexploitables dans notre cas et nous pouvons les supprimer.</a:t>
            </a:r>
          </a:p>
          <a:p>
            <a:r>
              <a:rPr lang="fr-FR" sz="1200" dirty="0"/>
              <a:t>Notons également que les colonnes </a:t>
            </a:r>
            <a:r>
              <a:rPr lang="fr-FR" sz="1200" dirty="0" err="1"/>
              <a:t>Series</a:t>
            </a:r>
            <a:r>
              <a:rPr lang="fr-FR" sz="1200" dirty="0"/>
              <a:t> Code, Topic, Indicator Name, Long </a:t>
            </a:r>
            <a:r>
              <a:rPr lang="fr-FR" sz="1200" dirty="0" err="1"/>
              <a:t>Definition</a:t>
            </a:r>
            <a:r>
              <a:rPr lang="fr-FR" sz="1200" dirty="0"/>
              <a:t> et Source sont intégralement pleines.</a:t>
            </a:r>
          </a:p>
        </p:txBody>
      </p:sp>
    </p:spTree>
    <p:extLst>
      <p:ext uri="{BB962C8B-B14F-4D97-AF65-F5344CB8AC3E}">
        <p14:creationId xmlns:p14="http://schemas.microsoft.com/office/powerpoint/2010/main" val="17017731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325906E-09DA-3953-C4F2-843D0F72CD9B}"/>
              </a:ext>
            </a:extLst>
          </p:cNvPr>
          <p:cNvSpPr>
            <a:spLocks noGrp="1"/>
          </p:cNvSpPr>
          <p:nvPr>
            <p:ph type="title"/>
          </p:nvPr>
        </p:nvSpPr>
        <p:spPr>
          <a:xfrm>
            <a:off x="2081648" y="359022"/>
            <a:ext cx="8911687" cy="1280890"/>
          </a:xfrm>
        </p:spPr>
        <p:txBody>
          <a:bodyPr/>
          <a:lstStyle/>
          <a:p>
            <a:r>
              <a:rPr lang="fr-FR" dirty="0" err="1"/>
              <a:t>EdStatsData</a:t>
            </a:r>
            <a:endParaRPr lang="fr-FR" dirty="0"/>
          </a:p>
        </p:txBody>
      </p:sp>
      <p:sp>
        <p:nvSpPr>
          <p:cNvPr id="3" name="Espace réservé du contenu 2">
            <a:extLst>
              <a:ext uri="{FF2B5EF4-FFF2-40B4-BE49-F238E27FC236}">
                <a16:creationId xmlns:a16="http://schemas.microsoft.com/office/drawing/2014/main" id="{92767E57-A95E-C1B9-C32C-3958A13119DF}"/>
              </a:ext>
            </a:extLst>
          </p:cNvPr>
          <p:cNvSpPr>
            <a:spLocks noGrp="1"/>
          </p:cNvSpPr>
          <p:nvPr>
            <p:ph idx="1"/>
          </p:nvPr>
        </p:nvSpPr>
        <p:spPr>
          <a:xfrm>
            <a:off x="1291352" y="1264555"/>
            <a:ext cx="10900647" cy="1440290"/>
          </a:xfrm>
        </p:spPr>
        <p:txBody>
          <a:bodyPr>
            <a:normAutofit/>
          </a:bodyPr>
          <a:lstStyle/>
          <a:p>
            <a:r>
              <a:rPr lang="fr-FR" sz="900" dirty="0" err="1"/>
              <a:t>EdStatsData</a:t>
            </a:r>
            <a:r>
              <a:rPr lang="fr-FR" sz="900" dirty="0"/>
              <a:t> décrit une population de 886930 individus décrits par 70 variables (5 de type Objets, nominale, et 65 e type </a:t>
            </a:r>
            <a:r>
              <a:rPr lang="fr-FR" sz="900" dirty="0" err="1"/>
              <a:t>float</a:t>
            </a:r>
            <a:r>
              <a:rPr lang="fr-FR" sz="900" dirty="0"/>
              <a:t> 64 considérés comme numériques continues).</a:t>
            </a:r>
          </a:p>
          <a:p>
            <a:r>
              <a:rPr lang="fr-FR" sz="900" dirty="0"/>
              <a:t>Les 4 premières colonnes rendent compte du pays, et de l'indicateur en liens avec le pays. </a:t>
            </a:r>
          </a:p>
          <a:p>
            <a:r>
              <a:rPr lang="fr-FR" sz="900" dirty="0"/>
              <a:t>Les autres colonnes correspondent à des années. Sur chaque case de ces colonne, la valeur de l'indicateur pour le pays donnée est renseignée. </a:t>
            </a:r>
          </a:p>
        </p:txBody>
      </p:sp>
      <p:pic>
        <p:nvPicPr>
          <p:cNvPr id="3074" name="Picture 2">
            <a:extLst>
              <a:ext uri="{FF2B5EF4-FFF2-40B4-BE49-F238E27FC236}">
                <a16:creationId xmlns:a16="http://schemas.microsoft.com/office/drawing/2014/main" id="{41C06B04-4510-AACF-87E9-3149981BDB9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10284"/>
          <a:stretch/>
        </p:blipFill>
        <p:spPr bwMode="auto">
          <a:xfrm>
            <a:off x="645676" y="3848912"/>
            <a:ext cx="6830130" cy="2904458"/>
          </a:xfrm>
          <a:prstGeom prst="rect">
            <a:avLst/>
          </a:prstGeom>
          <a:noFill/>
          <a:extLst>
            <a:ext uri="{909E8E84-426E-40DD-AFC4-6F175D3DCCD1}">
              <a14:hiddenFill xmlns:a14="http://schemas.microsoft.com/office/drawing/2010/main">
                <a:solidFill>
                  <a:srgbClr val="FFFFFF"/>
                </a:solidFill>
              </a14:hiddenFill>
            </a:ext>
          </a:extLst>
        </p:spPr>
      </p:pic>
      <p:sp>
        <p:nvSpPr>
          <p:cNvPr id="5" name="Espace réservé du contenu 2">
            <a:extLst>
              <a:ext uri="{FF2B5EF4-FFF2-40B4-BE49-F238E27FC236}">
                <a16:creationId xmlns:a16="http://schemas.microsoft.com/office/drawing/2014/main" id="{BF1F6DD8-A463-6D0C-8503-D851C8A76EFB}"/>
              </a:ext>
            </a:extLst>
          </p:cNvPr>
          <p:cNvSpPr txBox="1">
            <a:spLocks/>
          </p:cNvSpPr>
          <p:nvPr/>
        </p:nvSpPr>
        <p:spPr>
          <a:xfrm>
            <a:off x="7475806" y="2545445"/>
            <a:ext cx="4530342" cy="3577832"/>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fr-FR" sz="1100" dirty="0"/>
              <a:t>On peut ainsi décomposer les colonnes en 4 grandes périodes :</a:t>
            </a:r>
          </a:p>
          <a:p>
            <a:r>
              <a:rPr lang="fr-FR" sz="1100" dirty="0"/>
              <a:t>    - 1970 qui est la première année pour laquelle on a des données (92% de valeurs manquantes)</a:t>
            </a:r>
          </a:p>
          <a:p>
            <a:r>
              <a:rPr lang="fr-FR" sz="1100" dirty="0"/>
              <a:t>    - la période 1971 à 1989 caractérisée par beaucoup de données manquantes (96% de valeurs manquantes)</a:t>
            </a:r>
          </a:p>
          <a:p>
            <a:r>
              <a:rPr lang="fr-FR" sz="1100" dirty="0"/>
              <a:t>    - la période 1990 à 2015 sur laquelle on a relativement plus de données (entre 83% et 92% de valeurs manquantes)</a:t>
            </a:r>
          </a:p>
          <a:p>
            <a:r>
              <a:rPr lang="fr-FR" sz="1100" dirty="0"/>
              <a:t>    - un Gap au niveau des années 2016 et 2017 avec très peu de valeurs (notamment pour l'année 2017, ce qui peut s'interpréter comme les années pour lesquelles les données sont encore en court de collecte) (plus de 98% de valeurs manquantes)</a:t>
            </a:r>
          </a:p>
          <a:p>
            <a:r>
              <a:rPr lang="fr-FR" sz="1100" dirty="0"/>
              <a:t>    - la période 2020 - 2100 qui correspondent (cf. par la suite) aux projections et pour lesquelles quelques indicateurs seulement présentent des valeurs, mais ces valeurs sont disponibles pour toutes les années (94% de remplissage)</a:t>
            </a:r>
          </a:p>
        </p:txBody>
      </p:sp>
      <p:pic>
        <p:nvPicPr>
          <p:cNvPr id="6" name="Image 5">
            <a:extLst>
              <a:ext uri="{FF2B5EF4-FFF2-40B4-BE49-F238E27FC236}">
                <a16:creationId xmlns:a16="http://schemas.microsoft.com/office/drawing/2014/main" id="{4D4BEC22-8AC1-082F-1E31-E617DDE9CC76}"/>
              </a:ext>
            </a:extLst>
          </p:cNvPr>
          <p:cNvPicPr>
            <a:picLocks noChangeAspect="1"/>
          </p:cNvPicPr>
          <p:nvPr/>
        </p:nvPicPr>
        <p:blipFill>
          <a:blip r:embed="rId3"/>
          <a:stretch>
            <a:fillRect/>
          </a:stretch>
        </p:blipFill>
        <p:spPr>
          <a:xfrm>
            <a:off x="1071032" y="2086890"/>
            <a:ext cx="6218923" cy="1627154"/>
          </a:xfrm>
          <a:prstGeom prst="rect">
            <a:avLst/>
          </a:prstGeom>
        </p:spPr>
      </p:pic>
    </p:spTree>
    <p:extLst>
      <p:ext uri="{BB962C8B-B14F-4D97-AF65-F5344CB8AC3E}">
        <p14:creationId xmlns:p14="http://schemas.microsoft.com/office/powerpoint/2010/main" val="6069177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5B0254F-2996-9567-7CC0-4A61D62441C6}"/>
              </a:ext>
            </a:extLst>
          </p:cNvPr>
          <p:cNvSpPr>
            <a:spLocks noGrp="1"/>
          </p:cNvSpPr>
          <p:nvPr>
            <p:ph type="title"/>
          </p:nvPr>
        </p:nvSpPr>
        <p:spPr/>
        <p:txBody>
          <a:bodyPr/>
          <a:lstStyle/>
          <a:p>
            <a:r>
              <a:rPr lang="fr-FR" dirty="0"/>
              <a:t>Sommaire</a:t>
            </a:r>
          </a:p>
        </p:txBody>
      </p:sp>
      <p:sp>
        <p:nvSpPr>
          <p:cNvPr id="3" name="Espace réservé du contenu 2">
            <a:extLst>
              <a:ext uri="{FF2B5EF4-FFF2-40B4-BE49-F238E27FC236}">
                <a16:creationId xmlns:a16="http://schemas.microsoft.com/office/drawing/2014/main" id="{B124188B-84AD-10FC-B45E-1B1FA2B1F642}"/>
              </a:ext>
            </a:extLst>
          </p:cNvPr>
          <p:cNvSpPr>
            <a:spLocks noGrp="1"/>
          </p:cNvSpPr>
          <p:nvPr>
            <p:ph idx="1"/>
          </p:nvPr>
        </p:nvSpPr>
        <p:spPr>
          <a:xfrm>
            <a:off x="2061982" y="1281760"/>
            <a:ext cx="9992365" cy="5178033"/>
          </a:xfrm>
        </p:spPr>
        <p:txBody>
          <a:bodyPr>
            <a:normAutofit fontScale="92500" lnSpcReduction="10000"/>
          </a:bodyPr>
          <a:lstStyle/>
          <a:p>
            <a:pPr>
              <a:buFont typeface="+mj-lt"/>
              <a:buAutoNum type="arabicPeriod"/>
            </a:pPr>
            <a:r>
              <a:rPr lang="fr-FR" sz="2400" dirty="0">
                <a:solidFill>
                  <a:schemeClr val="tx1"/>
                </a:solidFill>
              </a:rPr>
              <a:t>Description du jeu de données</a:t>
            </a:r>
          </a:p>
          <a:p>
            <a:pPr lvl="1">
              <a:buFont typeface="+mj-lt"/>
              <a:buAutoNum type="arabicPeriod"/>
            </a:pPr>
            <a:r>
              <a:rPr lang="fr-FR" sz="2200" dirty="0" err="1"/>
              <a:t>EdStatsFootNote</a:t>
            </a:r>
            <a:r>
              <a:rPr lang="fr-FR" sz="2200" dirty="0"/>
              <a:t> - </a:t>
            </a:r>
            <a:r>
              <a:rPr lang="fr-FR" sz="2200" dirty="0" err="1"/>
              <a:t>EdStatsCountrySeries</a:t>
            </a:r>
            <a:endParaRPr lang="fr-FR" sz="2200" dirty="0"/>
          </a:p>
          <a:p>
            <a:pPr lvl="1">
              <a:buFont typeface="+mj-lt"/>
              <a:buAutoNum type="arabicPeriod"/>
            </a:pPr>
            <a:r>
              <a:rPr lang="fr-FR" sz="2200" dirty="0" err="1"/>
              <a:t>EdStatsCountry</a:t>
            </a:r>
            <a:endParaRPr lang="fr-FR" sz="2200" dirty="0"/>
          </a:p>
          <a:p>
            <a:pPr lvl="1">
              <a:buFont typeface="+mj-lt"/>
              <a:buAutoNum type="arabicPeriod"/>
            </a:pPr>
            <a:r>
              <a:rPr lang="fr-FR" sz="2200" dirty="0" err="1"/>
              <a:t>EdStatsSeries</a:t>
            </a:r>
            <a:endParaRPr lang="fr-FR" sz="2200" dirty="0"/>
          </a:p>
          <a:p>
            <a:pPr lvl="1">
              <a:buFont typeface="+mj-lt"/>
              <a:buAutoNum type="arabicPeriod"/>
            </a:pPr>
            <a:r>
              <a:rPr lang="fr-FR" sz="2200" dirty="0" err="1"/>
              <a:t>EdStatsData</a:t>
            </a:r>
            <a:endParaRPr lang="fr-FR" sz="2200" dirty="0"/>
          </a:p>
          <a:p>
            <a:pPr>
              <a:buFont typeface="+mj-lt"/>
              <a:buAutoNum type="arabicPeriod"/>
            </a:pPr>
            <a:r>
              <a:rPr lang="fr-FR" sz="2400" dirty="0">
                <a:highlight>
                  <a:srgbClr val="FFFF00"/>
                </a:highlight>
              </a:rPr>
              <a:t>Analyse exploratoire</a:t>
            </a:r>
          </a:p>
          <a:p>
            <a:pPr lvl="1">
              <a:buFont typeface="+mj-lt"/>
              <a:buAutoNum type="arabicPeriod"/>
            </a:pPr>
            <a:r>
              <a:rPr lang="fr-FR" sz="2200" dirty="0"/>
              <a:t>Construction du jeu de données</a:t>
            </a:r>
          </a:p>
          <a:p>
            <a:pPr lvl="1">
              <a:buFont typeface="+mj-lt"/>
              <a:buAutoNum type="arabicPeriod"/>
            </a:pPr>
            <a:r>
              <a:rPr lang="fr-FR" sz="2200" dirty="0"/>
              <a:t>Sélection des indicateurs et des Pays</a:t>
            </a:r>
          </a:p>
          <a:p>
            <a:pPr lvl="1">
              <a:buFont typeface="+mj-lt"/>
              <a:buAutoNum type="arabicPeriod"/>
            </a:pPr>
            <a:r>
              <a:rPr lang="fr-FR" sz="2200" dirty="0"/>
              <a:t>Analyse </a:t>
            </a:r>
          </a:p>
          <a:p>
            <a:pPr>
              <a:buFont typeface="+mj-lt"/>
              <a:buAutoNum type="arabicPeriod"/>
            </a:pPr>
            <a:r>
              <a:rPr lang="fr-FR" sz="2400" dirty="0"/>
              <a:t>Pays à fort potentiel</a:t>
            </a:r>
          </a:p>
          <a:p>
            <a:pPr>
              <a:buFont typeface="+mj-lt"/>
              <a:buAutoNum type="arabicPeriod"/>
            </a:pPr>
            <a:r>
              <a:rPr lang="fr-FR" sz="2400" dirty="0"/>
              <a:t>Evolution de ces pays dans le futur</a:t>
            </a:r>
          </a:p>
          <a:p>
            <a:pPr>
              <a:buFont typeface="+mj-lt"/>
              <a:buAutoNum type="arabicPeriod"/>
            </a:pPr>
            <a:r>
              <a:rPr lang="fr-FR" sz="2400" dirty="0"/>
              <a:t>Conclusions</a:t>
            </a:r>
          </a:p>
          <a:p>
            <a:endParaRPr lang="fr-FR" dirty="0"/>
          </a:p>
          <a:p>
            <a:endParaRPr lang="fr-FR" dirty="0"/>
          </a:p>
        </p:txBody>
      </p:sp>
    </p:spTree>
    <p:extLst>
      <p:ext uri="{BB962C8B-B14F-4D97-AF65-F5344CB8AC3E}">
        <p14:creationId xmlns:p14="http://schemas.microsoft.com/office/powerpoint/2010/main" val="2773782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902A2FE-B130-C2BB-C8E0-9E995781C417}"/>
              </a:ext>
            </a:extLst>
          </p:cNvPr>
          <p:cNvSpPr>
            <a:spLocks noGrp="1"/>
          </p:cNvSpPr>
          <p:nvPr>
            <p:ph type="title"/>
          </p:nvPr>
        </p:nvSpPr>
        <p:spPr>
          <a:xfrm>
            <a:off x="1687670" y="624110"/>
            <a:ext cx="4038876" cy="1280890"/>
          </a:xfrm>
        </p:spPr>
        <p:txBody>
          <a:bodyPr>
            <a:normAutofit/>
          </a:bodyPr>
          <a:lstStyle/>
          <a:p>
            <a:r>
              <a:rPr lang="fr-FR" sz="3200"/>
              <a:t>Construction du jeu de données</a:t>
            </a:r>
          </a:p>
        </p:txBody>
      </p:sp>
      <p:sp>
        <p:nvSpPr>
          <p:cNvPr id="3" name="Espace réservé du contenu 2">
            <a:extLst>
              <a:ext uri="{FF2B5EF4-FFF2-40B4-BE49-F238E27FC236}">
                <a16:creationId xmlns:a16="http://schemas.microsoft.com/office/drawing/2014/main" id="{F1C9EBDD-88BD-5C2D-F696-9FE81532B346}"/>
              </a:ext>
            </a:extLst>
          </p:cNvPr>
          <p:cNvSpPr>
            <a:spLocks noGrp="1"/>
          </p:cNvSpPr>
          <p:nvPr>
            <p:ph idx="1"/>
          </p:nvPr>
        </p:nvSpPr>
        <p:spPr>
          <a:xfrm>
            <a:off x="1488012" y="1727200"/>
            <a:ext cx="9954888" cy="3777622"/>
          </a:xfrm>
        </p:spPr>
        <p:txBody>
          <a:bodyPr>
            <a:normAutofit/>
          </a:bodyPr>
          <a:lstStyle/>
          <a:p>
            <a:r>
              <a:rPr lang="fr-FR" sz="1050" dirty="0">
                <a:solidFill>
                  <a:schemeClr val="tx1"/>
                </a:solidFill>
              </a:rPr>
              <a:t>Nous avons vu précédemment 5 fichiers fournissant des informations différentes sur les pays, les indicateurs, et les liens entre ces derniers.</a:t>
            </a:r>
          </a:p>
          <a:p>
            <a:r>
              <a:rPr lang="fr-FR" sz="1050" dirty="0">
                <a:solidFill>
                  <a:schemeClr val="tx1"/>
                </a:solidFill>
              </a:rPr>
              <a:t>Nous pouvons construire un jeu de données pour regrouper toutes les informations utiles, en prenant comme base le jeu de données </a:t>
            </a:r>
            <a:r>
              <a:rPr lang="fr-FR" sz="1050" dirty="0" err="1">
                <a:solidFill>
                  <a:schemeClr val="tx1"/>
                </a:solidFill>
              </a:rPr>
              <a:t>EdStatsData</a:t>
            </a:r>
            <a:r>
              <a:rPr lang="fr-FR" sz="1050" dirty="0">
                <a:solidFill>
                  <a:schemeClr val="tx1"/>
                </a:solidFill>
              </a:rPr>
              <a:t>.</a:t>
            </a:r>
          </a:p>
          <a:p>
            <a:r>
              <a:rPr lang="fr-FR" sz="1050" dirty="0" err="1">
                <a:solidFill>
                  <a:schemeClr val="tx1"/>
                </a:solidFill>
              </a:rPr>
              <a:t>Merging</a:t>
            </a:r>
            <a:r>
              <a:rPr lang="fr-FR" sz="1050" dirty="0">
                <a:solidFill>
                  <a:schemeClr val="tx1"/>
                </a:solidFill>
              </a:rPr>
              <a:t> avec les jeux de données </a:t>
            </a:r>
            <a:r>
              <a:rPr lang="fr-FR" sz="1050" dirty="0" err="1">
                <a:solidFill>
                  <a:schemeClr val="tx1"/>
                </a:solidFill>
              </a:rPr>
              <a:t>EdStatsCountry</a:t>
            </a:r>
            <a:r>
              <a:rPr lang="fr-FR" sz="1050" dirty="0">
                <a:solidFill>
                  <a:schemeClr val="tx1"/>
                </a:solidFill>
              </a:rPr>
              <a:t> et </a:t>
            </a:r>
            <a:r>
              <a:rPr lang="fr-FR" sz="1050" dirty="0" err="1">
                <a:solidFill>
                  <a:schemeClr val="tx1"/>
                </a:solidFill>
              </a:rPr>
              <a:t>EdStatsSeries</a:t>
            </a:r>
            <a:r>
              <a:rPr lang="fr-FR" sz="1050" dirty="0">
                <a:solidFill>
                  <a:schemeClr val="tx1"/>
                </a:solidFill>
              </a:rPr>
              <a:t> pour les colonnes intéressantes (cardinalité plusieurs à 1)</a:t>
            </a:r>
          </a:p>
          <a:p>
            <a:r>
              <a:rPr lang="fr-FR" sz="1050" dirty="0">
                <a:solidFill>
                  <a:schemeClr val="tx1"/>
                </a:solidFill>
              </a:rPr>
              <a:t>Corrections d’erreurs d’irrégularité entre les </a:t>
            </a:r>
            <a:r>
              <a:rPr lang="fr-FR" sz="1050" dirty="0" err="1">
                <a:solidFill>
                  <a:schemeClr val="tx1"/>
                </a:solidFill>
              </a:rPr>
              <a:t>SeriesCode</a:t>
            </a:r>
            <a:r>
              <a:rPr lang="fr-FR" sz="1050" dirty="0">
                <a:solidFill>
                  <a:schemeClr val="tx1"/>
                </a:solidFill>
              </a:rPr>
              <a:t> des jeux de données</a:t>
            </a:r>
          </a:p>
        </p:txBody>
      </p:sp>
      <p:pic>
        <p:nvPicPr>
          <p:cNvPr id="7" name="Image 6">
            <a:extLst>
              <a:ext uri="{FF2B5EF4-FFF2-40B4-BE49-F238E27FC236}">
                <a16:creationId xmlns:a16="http://schemas.microsoft.com/office/drawing/2014/main" id="{8CEBD807-E6EC-A68D-9CA7-2133254E49AD}"/>
              </a:ext>
            </a:extLst>
          </p:cNvPr>
          <p:cNvPicPr>
            <a:picLocks noChangeAspect="1"/>
          </p:cNvPicPr>
          <p:nvPr/>
        </p:nvPicPr>
        <p:blipFill>
          <a:blip r:embed="rId3"/>
          <a:stretch>
            <a:fillRect/>
          </a:stretch>
        </p:blipFill>
        <p:spPr>
          <a:xfrm>
            <a:off x="419061" y="4727124"/>
            <a:ext cx="5171400" cy="1679760"/>
          </a:xfrm>
          <a:prstGeom prst="rect">
            <a:avLst/>
          </a:prstGeom>
        </p:spPr>
      </p:pic>
      <p:pic>
        <p:nvPicPr>
          <p:cNvPr id="9" name="Image 8">
            <a:extLst>
              <a:ext uri="{FF2B5EF4-FFF2-40B4-BE49-F238E27FC236}">
                <a16:creationId xmlns:a16="http://schemas.microsoft.com/office/drawing/2014/main" id="{8451AB68-4D59-4C11-0878-F61B79940766}"/>
              </a:ext>
            </a:extLst>
          </p:cNvPr>
          <p:cNvPicPr>
            <a:picLocks noChangeAspect="1"/>
          </p:cNvPicPr>
          <p:nvPr/>
        </p:nvPicPr>
        <p:blipFill>
          <a:blip r:embed="rId4"/>
          <a:stretch>
            <a:fillRect/>
          </a:stretch>
        </p:blipFill>
        <p:spPr>
          <a:xfrm>
            <a:off x="6465456" y="3121590"/>
            <a:ext cx="5439874" cy="1493728"/>
          </a:xfrm>
          <a:prstGeom prst="rect">
            <a:avLst/>
          </a:prstGeom>
        </p:spPr>
      </p:pic>
      <p:pic>
        <p:nvPicPr>
          <p:cNvPr id="5" name="Image 4">
            <a:extLst>
              <a:ext uri="{FF2B5EF4-FFF2-40B4-BE49-F238E27FC236}">
                <a16:creationId xmlns:a16="http://schemas.microsoft.com/office/drawing/2014/main" id="{C28396E5-592A-F9EE-B79A-080241767E1E}"/>
              </a:ext>
            </a:extLst>
          </p:cNvPr>
          <p:cNvPicPr>
            <a:picLocks noChangeAspect="1"/>
          </p:cNvPicPr>
          <p:nvPr/>
        </p:nvPicPr>
        <p:blipFill>
          <a:blip r:embed="rId5"/>
          <a:stretch>
            <a:fillRect/>
          </a:stretch>
        </p:blipFill>
        <p:spPr>
          <a:xfrm>
            <a:off x="419061" y="3121591"/>
            <a:ext cx="5972616" cy="1493727"/>
          </a:xfrm>
          <a:prstGeom prst="rect">
            <a:avLst/>
          </a:prstGeom>
        </p:spPr>
      </p:pic>
      <p:pic>
        <p:nvPicPr>
          <p:cNvPr id="6" name="Image 5">
            <a:extLst>
              <a:ext uri="{FF2B5EF4-FFF2-40B4-BE49-F238E27FC236}">
                <a16:creationId xmlns:a16="http://schemas.microsoft.com/office/drawing/2014/main" id="{6A386B8F-BD59-09C4-1058-C34D8B3BC948}"/>
              </a:ext>
            </a:extLst>
          </p:cNvPr>
          <p:cNvPicPr>
            <a:picLocks noChangeAspect="1"/>
          </p:cNvPicPr>
          <p:nvPr/>
        </p:nvPicPr>
        <p:blipFill>
          <a:blip r:embed="rId6"/>
          <a:stretch>
            <a:fillRect/>
          </a:stretch>
        </p:blipFill>
        <p:spPr>
          <a:xfrm>
            <a:off x="5839152" y="4779141"/>
            <a:ext cx="1524778" cy="1044473"/>
          </a:xfrm>
          <a:prstGeom prst="rect">
            <a:avLst/>
          </a:prstGeom>
        </p:spPr>
      </p:pic>
      <p:pic>
        <p:nvPicPr>
          <p:cNvPr id="2050" name="Picture 2">
            <a:extLst>
              <a:ext uri="{FF2B5EF4-FFF2-40B4-BE49-F238E27FC236}">
                <a16:creationId xmlns:a16="http://schemas.microsoft.com/office/drawing/2014/main" id="{E2B95D0C-134A-A753-042E-D22D91DC8CB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63930" y="4690951"/>
            <a:ext cx="4618741" cy="17915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5069028"/>
      </p:ext>
    </p:extLst>
  </p:cSld>
  <p:clrMapOvr>
    <a:masterClrMapping/>
  </p:clrMapOvr>
</p:sld>
</file>

<file path=ppt/theme/theme1.xml><?xml version="1.0" encoding="utf-8"?>
<a:theme xmlns:a="http://schemas.openxmlformats.org/drawingml/2006/main" name="Brin">
  <a:themeElements>
    <a:clrScheme name="Brin">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Brin">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Brin">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Wisp</Template>
  <TotalTime>5768</TotalTime>
  <Words>1907</Words>
  <Application>Microsoft Office PowerPoint</Application>
  <PresentationFormat>Grand écran</PresentationFormat>
  <Paragraphs>224</Paragraphs>
  <Slides>34</Slides>
  <Notes>5</Notes>
  <HiddenSlides>0</HiddenSlides>
  <MMClips>0</MMClips>
  <ScaleCrop>false</ScaleCrop>
  <HeadingPairs>
    <vt:vector size="6" baseType="variant">
      <vt:variant>
        <vt:lpstr>Polices utilisées</vt:lpstr>
      </vt:variant>
      <vt:variant>
        <vt:i4>4</vt:i4>
      </vt:variant>
      <vt:variant>
        <vt:lpstr>Thème</vt:lpstr>
      </vt:variant>
      <vt:variant>
        <vt:i4>1</vt:i4>
      </vt:variant>
      <vt:variant>
        <vt:lpstr>Titres des diapositives</vt:lpstr>
      </vt:variant>
      <vt:variant>
        <vt:i4>34</vt:i4>
      </vt:variant>
    </vt:vector>
  </HeadingPairs>
  <TitlesOfParts>
    <vt:vector size="39" baseType="lpstr">
      <vt:lpstr>Arial</vt:lpstr>
      <vt:lpstr>Calibri</vt:lpstr>
      <vt:lpstr>Century Gothic</vt:lpstr>
      <vt:lpstr>Wingdings 3</vt:lpstr>
      <vt:lpstr>Brin</vt:lpstr>
      <vt:lpstr>Analysez des données de systèmes éducatifs</vt:lpstr>
      <vt:lpstr>Sommaire</vt:lpstr>
      <vt:lpstr>EdStatsFootNote</vt:lpstr>
      <vt:lpstr>EdStatsCountrySeries</vt:lpstr>
      <vt:lpstr>EdStatsCountry</vt:lpstr>
      <vt:lpstr>EdStatsSeries</vt:lpstr>
      <vt:lpstr>EdStatsData</vt:lpstr>
      <vt:lpstr>Sommaire</vt:lpstr>
      <vt:lpstr>Construction du jeu de données</vt:lpstr>
      <vt:lpstr>Sommaire</vt:lpstr>
      <vt:lpstr>Sélection des colonnes (années sur lesquels se concentrer)</vt:lpstr>
      <vt:lpstr>Capacité technique des populations à suivre des cours en ligne</vt:lpstr>
      <vt:lpstr>Remplir les valeurs manquantes - Computer</vt:lpstr>
      <vt:lpstr>Remplir les valeurs manquantes - Internet</vt:lpstr>
      <vt:lpstr>Corrélation avec l’Income Group</vt:lpstr>
      <vt:lpstr>Recherche d’un indicateur représentant la santé économique de la population</vt:lpstr>
      <vt:lpstr>Suppression des pays pour lesquels on a aucune données sur le PIB par habitant</vt:lpstr>
      <vt:lpstr>Distribution des pays par PIB par habitant en 2010</vt:lpstr>
      <vt:lpstr>Indicateurs sur les tailles de Populations</vt:lpstr>
      <vt:lpstr>Indicateurs relatifs à la capacité des population à suivre les cours – Topic Literacy</vt:lpstr>
      <vt:lpstr>Recherche d’autre indicateurs</vt:lpstr>
      <vt:lpstr>Etat final du jeu de données</vt:lpstr>
      <vt:lpstr>Sommaire</vt:lpstr>
      <vt:lpstr>Analyse du jeu de données final</vt:lpstr>
      <vt:lpstr>Ordres de grandeur des indicateurs classiques</vt:lpstr>
      <vt:lpstr>Sommaire</vt:lpstr>
      <vt:lpstr>Création des scores</vt:lpstr>
      <vt:lpstr>Sélection des Pays avec les meilleurs scores</vt:lpstr>
      <vt:lpstr>Focus sur les régions</vt:lpstr>
      <vt:lpstr>Sommaire</vt:lpstr>
      <vt:lpstr>Sélection des indicateurs</vt:lpstr>
      <vt:lpstr>Evolution des meilleurs marchés potentiels </vt:lpstr>
      <vt:lpstr>Sommaire</vt:lpstr>
      <vt:lpstr>Conclusions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DEFINISSEZ VOTRE STRATEGIE D’APPRENTISSAGE</dc:title>
  <dc:creator>Younes EL RHAZALI</dc:creator>
  <cp:lastModifiedBy>Younes EL RHAZALI</cp:lastModifiedBy>
  <cp:revision>144</cp:revision>
  <dcterms:created xsi:type="dcterms:W3CDTF">2022-06-07T04:18:38Z</dcterms:created>
  <dcterms:modified xsi:type="dcterms:W3CDTF">2022-07-02T21:51:01Z</dcterms:modified>
</cp:coreProperties>
</file>